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88" r:id="rId6"/>
    <p:sldId id="289" r:id="rId7"/>
    <p:sldId id="261" r:id="rId8"/>
    <p:sldId id="262" r:id="rId9"/>
    <p:sldId id="263" r:id="rId10"/>
    <p:sldId id="264" r:id="rId11"/>
    <p:sldId id="267" r:id="rId12"/>
    <p:sldId id="265" r:id="rId13"/>
    <p:sldId id="266" r:id="rId14"/>
    <p:sldId id="274" r:id="rId15"/>
    <p:sldId id="268" r:id="rId16"/>
    <p:sldId id="270" r:id="rId17"/>
    <p:sldId id="269" r:id="rId18"/>
    <p:sldId id="271" r:id="rId19"/>
    <p:sldId id="272" r:id="rId20"/>
    <p:sldId id="273" r:id="rId21"/>
    <p:sldId id="286" r:id="rId22"/>
    <p:sldId id="285" r:id="rId23"/>
    <p:sldId id="279" r:id="rId24"/>
    <p:sldId id="275" r:id="rId25"/>
    <p:sldId id="276" r:id="rId26"/>
    <p:sldId id="277" r:id="rId27"/>
    <p:sldId id="278" r:id="rId28"/>
    <p:sldId id="280" r:id="rId29"/>
    <p:sldId id="282" r:id="rId30"/>
    <p:sldId id="281" r:id="rId31"/>
    <p:sldId id="287" r:id="rId32"/>
    <p:sldId id="283" r:id="rId33"/>
    <p:sldId id="284" r:id="rId34"/>
    <p:sldId id="290" r:id="rId35"/>
    <p:sldId id="298" r:id="rId36"/>
    <p:sldId id="297" r:id="rId37"/>
    <p:sldId id="291" r:id="rId38"/>
    <p:sldId id="292" r:id="rId39"/>
    <p:sldId id="293" r:id="rId40"/>
    <p:sldId id="294" r:id="rId41"/>
    <p:sldId id="295" r:id="rId42"/>
    <p:sldId id="296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8" r:id="rId51"/>
    <p:sldId id="306" r:id="rId52"/>
    <p:sldId id="309" r:id="rId53"/>
    <p:sldId id="307" r:id="rId54"/>
    <p:sldId id="310" r:id="rId55"/>
    <p:sldId id="311" r:id="rId56"/>
    <p:sldId id="312" r:id="rId57"/>
    <p:sldId id="313" r:id="rId58"/>
    <p:sldId id="318" r:id="rId59"/>
    <p:sldId id="314" r:id="rId60"/>
    <p:sldId id="317" r:id="rId61"/>
    <p:sldId id="315" r:id="rId62"/>
    <p:sldId id="316" r:id="rId63"/>
    <p:sldId id="319" r:id="rId64"/>
    <p:sldId id="323" r:id="rId65"/>
    <p:sldId id="320" r:id="rId66"/>
    <p:sldId id="335" r:id="rId67"/>
    <p:sldId id="321" r:id="rId68"/>
    <p:sldId id="324" r:id="rId69"/>
    <p:sldId id="322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48" r:id="rId81"/>
    <p:sldId id="349" r:id="rId82"/>
    <p:sldId id="350" r:id="rId83"/>
    <p:sldId id="352" r:id="rId84"/>
    <p:sldId id="351" r:id="rId85"/>
    <p:sldId id="356" r:id="rId86"/>
    <p:sldId id="353" r:id="rId87"/>
    <p:sldId id="355" r:id="rId88"/>
    <p:sldId id="357" r:id="rId89"/>
    <p:sldId id="358" r:id="rId90"/>
    <p:sldId id="354" r:id="rId91"/>
    <p:sldId id="359" r:id="rId92"/>
    <p:sldId id="360" r:id="rId93"/>
    <p:sldId id="361" r:id="rId94"/>
    <p:sldId id="363" r:id="rId95"/>
    <p:sldId id="364" r:id="rId96"/>
    <p:sldId id="365" r:id="rId97"/>
    <p:sldId id="366" r:id="rId98"/>
    <p:sldId id="362" r:id="rId99"/>
    <p:sldId id="367" r:id="rId100"/>
    <p:sldId id="368" r:id="rId101"/>
    <p:sldId id="343" r:id="rId102"/>
    <p:sldId id="347" r:id="rId1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477" autoAdjust="0"/>
  </p:normalViewPr>
  <p:slideViewPr>
    <p:cSldViewPr snapToGrid="0">
      <p:cViewPr>
        <p:scale>
          <a:sx n="90" d="100"/>
          <a:sy n="90" d="100"/>
        </p:scale>
        <p:origin x="-224" y="-2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575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536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858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30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121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372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9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840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932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34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492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EA3AD-7A98-42B7-8DD6-19472FA461E2}" type="datetimeFigureOut">
              <a:rPr lang="de-CH" smtClean="0"/>
              <a:t>7/7/18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02593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heinerfrei.ch/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4">
            <a:extLst>
              <a:ext uri="{FF2B5EF4-FFF2-40B4-BE49-F238E27FC236}">
                <a16:creationId xmlns="" xmlns:a16="http://schemas.microsoft.com/office/drawing/2014/main" id="{472A580E-57DD-4166-BCE2-3B1C425402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7401" y="2539771"/>
            <a:ext cx="8837613" cy="3192691"/>
          </a:xfrm>
        </p:spPr>
        <p:txBody>
          <a:bodyPr>
            <a:normAutofit/>
          </a:bodyPr>
          <a:lstStyle/>
          <a:p>
            <a:pPr algn="r" eaLnBrk="1" hangingPunct="1"/>
            <a:r>
              <a:rPr lang="es-ES" altLang="de-DE" noProof="0" dirty="0" smtClean="0">
                <a:solidFill>
                  <a:srgbClr val="FFFF00"/>
                </a:solidFill>
              </a:rPr>
              <a:t>Análisis de polaridad</a:t>
            </a:r>
            <a:r>
              <a:rPr lang="es-ES" altLang="de-DE" sz="5400" noProof="0" dirty="0" smtClean="0">
                <a:solidFill>
                  <a:srgbClr val="FFFF00"/>
                </a:solidFill>
              </a:rPr>
              <a:t/>
            </a:r>
            <a:br>
              <a:rPr lang="es-ES" altLang="de-DE" sz="5400" noProof="0" dirty="0" smtClean="0">
                <a:solidFill>
                  <a:srgbClr val="FFFF00"/>
                </a:solidFill>
              </a:rPr>
            </a:br>
            <a:r>
              <a:rPr lang="es-ES" altLang="de-DE" sz="3600" noProof="0" dirty="0" smtClean="0">
                <a:solidFill>
                  <a:srgbClr val="FFFF00"/>
                </a:solidFill>
              </a:rPr>
              <a:t>Módulo 4</a:t>
            </a:r>
            <a:br>
              <a:rPr lang="es-ES" altLang="de-DE" sz="3600" noProof="0" dirty="0" smtClean="0">
                <a:solidFill>
                  <a:srgbClr val="FFFF00"/>
                </a:solidFill>
              </a:rPr>
            </a:br>
            <a:r>
              <a:rPr lang="es-ES" altLang="de-DE" sz="3600" noProof="0" dirty="0" smtClean="0">
                <a:solidFill>
                  <a:srgbClr val="FFFF00"/>
                </a:solidFill>
              </a:rPr>
              <a:t>Neurología</a:t>
            </a:r>
            <a:r>
              <a:rPr lang="es-ES" altLang="de-DE" sz="5400" noProof="0" dirty="0" smtClean="0">
                <a:solidFill>
                  <a:srgbClr val="FFFF00"/>
                </a:solidFill>
              </a:rPr>
              <a:t/>
            </a:r>
            <a:br>
              <a:rPr lang="es-ES" altLang="de-DE" sz="5400" noProof="0" dirty="0" smtClean="0">
                <a:solidFill>
                  <a:srgbClr val="FFFF00"/>
                </a:solidFill>
              </a:rPr>
            </a:br>
            <a:r>
              <a:rPr lang="es-ES" altLang="de-DE" sz="4000" noProof="0" dirty="0" smtClean="0">
                <a:solidFill>
                  <a:srgbClr val="FFFF00"/>
                </a:solidFill>
              </a:rPr>
              <a:t/>
            </a:r>
            <a:br>
              <a:rPr lang="es-ES" altLang="de-DE" sz="4000" noProof="0" dirty="0" smtClean="0">
                <a:solidFill>
                  <a:srgbClr val="FFFF00"/>
                </a:solidFill>
              </a:rPr>
            </a:br>
            <a:endParaRPr lang="es-ES" altLang="de-DE" sz="3600" noProof="0" dirty="0"/>
          </a:p>
        </p:txBody>
      </p:sp>
      <p:sp>
        <p:nvSpPr>
          <p:cNvPr id="5123" name="Inhaltsplatzhalter 2">
            <a:extLst>
              <a:ext uri="{FF2B5EF4-FFF2-40B4-BE49-F238E27FC236}">
                <a16:creationId xmlns="" xmlns:a16="http://schemas.microsoft.com/office/drawing/2014/main" id="{19CDEF00-CCA4-4699-AC9C-3D8C12F8A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581525"/>
            <a:ext cx="8837612" cy="1150938"/>
          </a:xfrm>
        </p:spPr>
        <p:txBody>
          <a:bodyPr rtlCol="0">
            <a:normAutofit fontScale="92500" lnSpcReduction="10000"/>
          </a:bodyPr>
          <a:lstStyle/>
          <a:p>
            <a:pPr defTabSz="457207"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s-ES" altLang="de-DE" sz="4800" noProof="0" dirty="0" smtClean="0">
                <a:solidFill>
                  <a:srgbClr val="FFFF00"/>
                </a:solidFill>
              </a:rPr>
              <a:t>  </a:t>
            </a:r>
          </a:p>
          <a:p>
            <a:pPr algn="r" defTabSz="457207"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s-ES" altLang="de-DE" sz="3200" noProof="0" dirty="0" err="1" smtClean="0"/>
              <a:t>Heiner</a:t>
            </a:r>
            <a:r>
              <a:rPr lang="es-ES" altLang="de-DE" sz="3200" noProof="0" dirty="0" smtClean="0"/>
              <a:t> Frei</a:t>
            </a:r>
            <a:endParaRPr lang="es-ES" altLang="de-DE" sz="3200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ABAE5941-1D6A-4BDA-A54F-7ACCE8FF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  <p:pic>
        <p:nvPicPr>
          <p:cNvPr id="6149" name="Picture 5">
            <a:extLst>
              <a:ext uri="{FF2B5EF4-FFF2-40B4-BE49-F238E27FC236}">
                <a16:creationId xmlns="" xmlns:a16="http://schemas.microsoft.com/office/drawing/2014/main" id="{C6F94BE1-295B-47D0-9C2C-5EC77770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176" y="979260"/>
            <a:ext cx="985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051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8F9B2C4-F754-4892-8346-1811A3B84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Lista de control de los trastornos de percepción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DC0ED5BC-53C7-40C0-BAD5-0C3469CA4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04098"/>
          </a:xfrm>
        </p:spPr>
        <p:txBody>
          <a:bodyPr>
            <a:normAutofit/>
          </a:bodyPr>
          <a:lstStyle/>
          <a:p>
            <a:r>
              <a:rPr lang="es-ES" sz="2800" b="0" noProof="0" dirty="0" smtClean="0">
                <a:solidFill>
                  <a:srgbClr val="FFFF00"/>
                </a:solidFill>
              </a:rPr>
              <a:t>Fiabilidad alta</a:t>
            </a:r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D7D36A30-11CD-4429-A930-D3A697724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7254"/>
            <a:ext cx="5157787" cy="3942409"/>
          </a:xfrm>
        </p:spPr>
        <p:txBody>
          <a:bodyPr>
            <a:normAutofit/>
          </a:bodyPr>
          <a:lstStyle/>
          <a:p>
            <a:r>
              <a:rPr lang="es-ES" sz="2400" noProof="0" dirty="0" smtClean="0"/>
              <a:t>&lt; calor</a:t>
            </a:r>
          </a:p>
          <a:p>
            <a:r>
              <a:rPr lang="es-ES" sz="2400" noProof="0" dirty="0" smtClean="0"/>
              <a:t>&gt; desvestirse</a:t>
            </a:r>
          </a:p>
          <a:p>
            <a:r>
              <a:rPr lang="es-ES" sz="2400" noProof="0" dirty="0" smtClean="0"/>
              <a:t>&lt; despertar</a:t>
            </a:r>
          </a:p>
          <a:p>
            <a:r>
              <a:rPr lang="es-ES" sz="2400" noProof="0" dirty="0" smtClean="0"/>
              <a:t>&lt; dormirse</a:t>
            </a:r>
          </a:p>
          <a:p>
            <a:r>
              <a:rPr lang="es-ES" sz="2400" noProof="0" dirty="0" smtClean="0"/>
              <a:t>Irritabilidad</a:t>
            </a:r>
          </a:p>
          <a:p>
            <a:pPr marL="0" indent="0">
              <a:buNone/>
            </a:pPr>
            <a:endParaRPr lang="es-ES" noProof="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Fiabilidad moderada</a:t>
            </a:r>
          </a:p>
          <a:p>
            <a:pPr marL="0" indent="0">
              <a:buNone/>
            </a:pPr>
            <a:r>
              <a:rPr lang="es-ES" sz="2400" noProof="0" dirty="0" smtClean="0"/>
              <a:t>&gt; movimiento (llevar en brazos)</a:t>
            </a:r>
          </a:p>
          <a:p>
            <a:pPr marL="0" indent="0">
              <a:buNone/>
            </a:pPr>
            <a:endParaRPr lang="es-ES" sz="2400" noProof="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s-ES" sz="240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25CB3BDD-1B8F-423C-B279-B1495E52F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6091"/>
          </a:xfrm>
        </p:spPr>
        <p:txBody>
          <a:bodyPr>
            <a:normAutofit/>
          </a:bodyPr>
          <a:lstStyle/>
          <a:p>
            <a:r>
              <a:rPr lang="es-ES" sz="2800" b="0" noProof="0" dirty="0" smtClean="0">
                <a:solidFill>
                  <a:srgbClr val="FFFF00"/>
                </a:solidFill>
              </a:rPr>
              <a:t>Fiabilidad baja</a:t>
            </a:r>
            <a:endParaRPr lang="es-ES" sz="2800" b="0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F69E6111-7EFB-4E08-81E4-DF1623BAA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5742"/>
            <a:ext cx="5183188" cy="3833921"/>
          </a:xfrm>
        </p:spPr>
        <p:txBody>
          <a:bodyPr>
            <a:normAutofit/>
          </a:bodyPr>
          <a:lstStyle/>
          <a:p>
            <a:r>
              <a:rPr lang="es-ES" sz="2400" noProof="0" dirty="0" smtClean="0"/>
              <a:t>&lt; </a:t>
            </a:r>
            <a:r>
              <a:rPr lang="es-ES" sz="2400" noProof="0" dirty="0" smtClean="0"/>
              <a:t>estando solo</a:t>
            </a:r>
            <a:endParaRPr lang="es-ES" sz="2400" noProof="0" dirty="0" smtClean="0"/>
          </a:p>
          <a:p>
            <a:r>
              <a:rPr lang="es-ES" sz="2400" noProof="0" dirty="0" smtClean="0"/>
              <a:t>&lt; oscuridad</a:t>
            </a:r>
          </a:p>
          <a:p>
            <a:r>
              <a:rPr lang="es-ES" sz="2400" noProof="0" dirty="0" smtClean="0"/>
              <a:t>&lt; falta de sueño</a:t>
            </a:r>
          </a:p>
          <a:p>
            <a:r>
              <a:rPr lang="es-ES" sz="2400" noProof="0" dirty="0" smtClean="0"/>
              <a:t>&gt; aire libre (¿llevar en brazos?)</a:t>
            </a:r>
          </a:p>
          <a:p>
            <a:r>
              <a:rPr lang="es-ES" sz="2400" noProof="0" dirty="0" smtClean="0"/>
              <a:t>&gt; esfuerzo corporal  (?)</a:t>
            </a:r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12680531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4C71EB0-143D-4E37-A871-C6A57BD5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Comentario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69859AC2-8658-4FB9-B34C-DD29153B0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Es evidente que hay un  paralelismo con el niño </a:t>
            </a:r>
            <a:r>
              <a:rPr lang="es-ES" dirty="0"/>
              <a:t>d</a:t>
            </a:r>
            <a:r>
              <a:rPr lang="es-ES" noProof="0" dirty="0" smtClean="0"/>
              <a:t>el </a:t>
            </a:r>
            <a:r>
              <a:rPr lang="es-ES" noProof="0" dirty="0" smtClean="0"/>
              <a:t>síndrome de </a:t>
            </a:r>
            <a:r>
              <a:rPr lang="es-ES" noProof="0" dirty="0" err="1" smtClean="0"/>
              <a:t>Lennox</a:t>
            </a:r>
            <a:r>
              <a:rPr lang="es-ES" noProof="0" dirty="0" smtClean="0"/>
              <a:t>. En ambos casos desaparecen los ataques con una única dosis de </a:t>
            </a:r>
            <a:r>
              <a:rPr lang="es-ES" i="1" noProof="0" dirty="0" err="1" smtClean="0"/>
              <a:t>Belladonna</a:t>
            </a:r>
            <a:r>
              <a:rPr lang="es-ES" noProof="0" dirty="0" smtClean="0"/>
              <a:t>.</a:t>
            </a:r>
          </a:p>
          <a:p>
            <a:r>
              <a:rPr lang="es-ES" noProof="0" dirty="0" smtClean="0"/>
              <a:t>En realidad, </a:t>
            </a:r>
            <a:r>
              <a:rPr lang="es-ES" i="1" noProof="0" dirty="0" err="1" smtClean="0"/>
              <a:t>Belladonna</a:t>
            </a:r>
            <a:r>
              <a:rPr lang="es-ES" noProof="0" dirty="0" smtClean="0"/>
              <a:t> tiene una lateralidad derecha. Este caso, al igual que la experiencia a largo plazo, muestra que no siempre se cumplen las lateralidades, por lo que no son síntomas de elevada fiabilidad.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62869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FA75DDD-FEDB-4773-AC43-EA13AB8F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Bibliografía avanzada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6AECF826-53E4-4CF7-8AC5-BCE690144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49318" cy="4351338"/>
          </a:xfrm>
        </p:spPr>
        <p:txBody>
          <a:bodyPr/>
          <a:lstStyle/>
          <a:p>
            <a:endParaRPr lang="es-ES" noProof="0" dirty="0" smtClean="0">
              <a:hlinkClick r:id="rId2"/>
            </a:endParaRPr>
          </a:p>
          <a:p>
            <a:endParaRPr lang="es-ES" noProof="0" dirty="0" smtClean="0">
              <a:hlinkClick r:id="rId2"/>
            </a:endParaRPr>
          </a:p>
          <a:p>
            <a:r>
              <a:rPr lang="es-ES" sz="3200" noProof="0" dirty="0" smtClean="0">
                <a:hlinkClick r:id="rId2"/>
              </a:rPr>
              <a:t>www.heinerfrei.ch</a:t>
            </a:r>
            <a:endParaRPr lang="es-ES" sz="3200" noProof="0" dirty="0" smtClean="0"/>
          </a:p>
          <a:p>
            <a:r>
              <a:rPr lang="es-ES" sz="3200" noProof="0" dirty="0" smtClean="0"/>
              <a:t>https://polarity-analysis.com</a:t>
            </a:r>
            <a:endParaRPr lang="es-ES" sz="3200" noProof="0" dirty="0"/>
          </a:p>
        </p:txBody>
      </p:sp>
      <p:pic>
        <p:nvPicPr>
          <p:cNvPr id="6" name="Picture 6" descr="C:\Users\Frei\Desktop\Cover, PA Deutsch.jpg">
            <a:extLst>
              <a:ext uri="{FF2B5EF4-FFF2-40B4-BE49-F238E27FC236}">
                <a16:creationId xmlns="" xmlns:a16="http://schemas.microsoft.com/office/drawing/2014/main" id="{01C626C8-AC45-4E95-9F91-9471BB5295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99" y="861232"/>
            <a:ext cx="2264769" cy="31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Bild 1">
            <a:extLst>
              <a:ext uri="{FF2B5EF4-FFF2-40B4-BE49-F238E27FC236}">
                <a16:creationId xmlns="" xmlns:a16="http://schemas.microsoft.com/office/drawing/2014/main" id="{49A7CBA2-7F5B-4C17-93DF-EAF8D2E4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t="7143" r="38843" b="3967"/>
          <a:stretch>
            <a:fillRect/>
          </a:stretch>
        </p:blipFill>
        <p:spPr bwMode="auto">
          <a:xfrm>
            <a:off x="8943449" y="2954607"/>
            <a:ext cx="2264769" cy="322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6329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33128E08-EC74-4B9A-8B3C-2D7CE3550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AA2A838D-4EB1-4700-8C61-5740D0D01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noProof="0" dirty="0" smtClean="0"/>
          </a:p>
          <a:p>
            <a:endParaRPr lang="es-ES" noProof="0" dirty="0" smtClean="0"/>
          </a:p>
          <a:p>
            <a:pPr marL="0" indent="0" algn="ctr">
              <a:buNone/>
            </a:pPr>
            <a:r>
              <a:rPr lang="es-ES" sz="4400" noProof="0" dirty="0" smtClean="0">
                <a:solidFill>
                  <a:srgbClr val="FFFF00"/>
                </a:solidFill>
              </a:rPr>
              <a:t>¡ Gracias por su atención!</a:t>
            </a:r>
            <a:endParaRPr lang="es-ES" sz="4400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5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="" xmlns:a16="http://schemas.microsoft.com/office/drawing/2014/main" id="{9564986F-FD25-4E7C-850D-84B95196D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err="1" smtClean="0">
                <a:solidFill>
                  <a:srgbClr val="FFFF00"/>
                </a:solidFill>
              </a:rPr>
              <a:t>Repertorización</a:t>
            </a:r>
            <a:r>
              <a:rPr lang="es-ES" noProof="0" dirty="0" smtClean="0">
                <a:solidFill>
                  <a:srgbClr val="FFFF00"/>
                </a:solidFill>
              </a:rPr>
              <a:t> - Procedimiento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="" xmlns:a16="http://schemas.microsoft.com/office/drawing/2014/main" id="{B7F9D1B4-5710-4879-8E68-F9892444C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noProof="0" dirty="0" err="1" smtClean="0"/>
              <a:t>Repertorizamos</a:t>
            </a:r>
            <a:r>
              <a:rPr lang="es-ES" noProof="0" dirty="0" smtClean="0"/>
              <a:t> los síntomas con una fiabilidad alta y moderada y dejamos de lado los poco fiables.</a:t>
            </a:r>
          </a:p>
          <a:p>
            <a:pPr marL="0" indent="0">
              <a:buNone/>
            </a:pPr>
            <a:endParaRPr lang="es-ES" noProof="0" dirty="0" smtClean="0"/>
          </a:p>
          <a:p>
            <a:pPr marL="514350" indent="-514350">
              <a:buFont typeface="+mj-lt"/>
              <a:buAutoNum type="arabicPeriod"/>
            </a:pPr>
            <a:r>
              <a:rPr lang="es-ES" noProof="0" dirty="0" smtClean="0"/>
              <a:t>Después añadimos nuestros hallazgos </a:t>
            </a:r>
            <a:r>
              <a:rPr lang="es-ES" noProof="0" dirty="0" smtClean="0"/>
              <a:t>en </a:t>
            </a:r>
            <a:r>
              <a:rPr lang="es-ES" noProof="0" dirty="0" smtClean="0"/>
              <a:t>la exploración y lo no mencionado en la lista de control</a:t>
            </a:r>
          </a:p>
          <a:p>
            <a:pPr lvl="1"/>
            <a:r>
              <a:rPr lang="es-ES" noProof="0" dirty="0" smtClean="0">
                <a:solidFill>
                  <a:srgbClr val="FFFF00"/>
                </a:solidFill>
              </a:rPr>
              <a:t>&lt; presión de la ropa</a:t>
            </a:r>
          </a:p>
          <a:p>
            <a:pPr lvl="1"/>
            <a:r>
              <a:rPr lang="es-ES" noProof="0" dirty="0" smtClean="0">
                <a:solidFill>
                  <a:srgbClr val="FFFF00"/>
                </a:solidFill>
              </a:rPr>
              <a:t>Tristeza, llantos</a:t>
            </a:r>
          </a:p>
          <a:p>
            <a:pPr lvl="1"/>
            <a:r>
              <a:rPr lang="es-ES" noProof="0" dirty="0" smtClean="0">
                <a:solidFill>
                  <a:srgbClr val="FFFF00"/>
                </a:solidFill>
              </a:rPr>
              <a:t>Músculos laxos</a:t>
            </a:r>
          </a:p>
          <a:p>
            <a:pPr lvl="1"/>
            <a:r>
              <a:rPr lang="es-ES" noProof="0" dirty="0" smtClean="0">
                <a:solidFill>
                  <a:srgbClr val="FFFF00"/>
                </a:solidFill>
              </a:rPr>
              <a:t>Emaciación</a:t>
            </a:r>
          </a:p>
          <a:p>
            <a:pPr lvl="1"/>
            <a:r>
              <a:rPr lang="es-ES" noProof="0" dirty="0" smtClean="0">
                <a:solidFill>
                  <a:srgbClr val="FFFF00"/>
                </a:solidFill>
              </a:rPr>
              <a:t>&lt; comer</a:t>
            </a:r>
            <a:endParaRPr lang="es-E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44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="" xmlns:a16="http://schemas.microsoft.com/office/drawing/2014/main" id="{6236F351-7B1C-4AB2-90AB-45A29E8D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089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noProof="0" dirty="0" smtClean="0"/>
              <a:t>Brian Z – Trastornos de la </a:t>
            </a:r>
            <a:r>
              <a:rPr lang="es-ES" sz="3200" noProof="0" dirty="0" err="1" smtClean="0"/>
              <a:t>percepci</a:t>
            </a:r>
            <a:r>
              <a:rPr lang="es-ES" sz="3200" dirty="0" smtClean="0"/>
              <a:t>ó</a:t>
            </a:r>
            <a:r>
              <a:rPr lang="es-ES" sz="3200" noProof="0" dirty="0" smtClean="0"/>
              <a:t>n</a:t>
            </a:r>
            <a:endParaRPr lang="es-ES" sz="3200" noProof="0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/>
          <a:srcRect t="12331" b="12331"/>
          <a:stretch>
            <a:fillRect/>
          </a:stretch>
        </p:blipFill>
        <p:spPr>
          <a:xfrm>
            <a:off x="838200" y="1171222"/>
            <a:ext cx="10515600" cy="5277556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71519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9C266CC-248B-41B3-9BB8-B9243AE7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Interpretación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E3AB43FB-98B6-4AD4-BF72-D429E04B0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6 medicamentos cubren todos los síntomas, 4 de ellos presentan contraindicaciones.</a:t>
            </a:r>
          </a:p>
          <a:p>
            <a:r>
              <a:rPr lang="es-ES" noProof="0" dirty="0" smtClean="0"/>
              <a:t>Destacan </a:t>
            </a:r>
            <a:r>
              <a:rPr lang="es-ES" i="1" noProof="0" dirty="0" err="1" smtClean="0"/>
              <a:t>Lycopodium</a:t>
            </a:r>
            <a:r>
              <a:rPr lang="es-ES" i="1" noProof="0" dirty="0" smtClean="0"/>
              <a:t> </a:t>
            </a:r>
            <a:r>
              <a:rPr lang="es-ES" noProof="0" dirty="0" smtClean="0"/>
              <a:t>y </a:t>
            </a:r>
            <a:r>
              <a:rPr lang="es-ES" i="1" noProof="0" dirty="0" err="1" smtClean="0"/>
              <a:t>Calcium</a:t>
            </a:r>
            <a:r>
              <a:rPr lang="es-ES" i="1" noProof="0" dirty="0" smtClean="0"/>
              <a:t> </a:t>
            </a:r>
            <a:r>
              <a:rPr lang="es-ES" i="1" noProof="0" dirty="0" err="1" smtClean="0"/>
              <a:t>carbonicum</a:t>
            </a:r>
            <a:r>
              <a:rPr lang="es-ES" noProof="0" dirty="0" smtClean="0"/>
              <a:t>.</a:t>
            </a:r>
          </a:p>
          <a:p>
            <a:r>
              <a:rPr lang="es-ES" noProof="0" dirty="0" smtClean="0"/>
              <a:t>Los problemas digestivos del niño y la erupción dental precoz a los 5 meses, coinciden más con </a:t>
            </a:r>
            <a:r>
              <a:rPr lang="es-ES" i="1" noProof="0" dirty="0" err="1" smtClean="0"/>
              <a:t>Lycopodium</a:t>
            </a:r>
            <a:r>
              <a:rPr lang="es-ES" noProof="0" dirty="0" smtClean="0"/>
              <a:t>.</a:t>
            </a:r>
          </a:p>
          <a:p>
            <a:r>
              <a:rPr lang="es-ES" noProof="0" dirty="0" smtClean="0"/>
              <a:t>Brian no suda, no es regordete ni tiene una constitución cutánea pastosa, lo que a menudo se observa en pacientes que precisan </a:t>
            </a:r>
            <a:r>
              <a:rPr lang="es-ES" i="1" noProof="0" dirty="0" err="1" smtClean="0"/>
              <a:t>Calcarea</a:t>
            </a:r>
            <a:r>
              <a:rPr lang="es-ES" noProof="0" dirty="0" smtClean="0"/>
              <a:t>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4598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8E80E61-CA9C-4EFB-921B-CFAFEBD0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pic>
        <p:nvPicPr>
          <p:cNvPr id="13" name="Inhaltsplatzhalter 12" descr="Ein Bild, das draußen, Pflanze, Gras, Baum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546CD11E-95A7-4C10-9C85-906E423C0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8" t="24296" r="32991" b="34043"/>
          <a:stretch/>
        </p:blipFill>
        <p:spPr>
          <a:xfrm>
            <a:off x="2706634" y="365125"/>
            <a:ext cx="6347865" cy="6035675"/>
          </a:xfrm>
        </p:spPr>
      </p:pic>
    </p:spTree>
    <p:extLst>
      <p:ext uri="{BB962C8B-B14F-4D97-AF65-F5344CB8AC3E}">
        <p14:creationId xmlns:p14="http://schemas.microsoft.com/office/powerpoint/2010/main" val="1627826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25DA23E-AB6B-47C1-A228-3EE7FFBE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Administración del medicamento y evolución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FBD5161-A41C-4A57-B484-09826B313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noProof="0" dirty="0" smtClean="0"/>
              <a:t>Brian recibe una dosis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Lycopodium</a:t>
            </a:r>
            <a:r>
              <a:rPr lang="es-ES" i="1" noProof="0" dirty="0" smtClean="0">
                <a:solidFill>
                  <a:srgbClr val="FFFF00"/>
                </a:solidFill>
              </a:rPr>
              <a:t> </a:t>
            </a:r>
            <a:r>
              <a:rPr lang="es-ES" noProof="0" dirty="0" smtClean="0">
                <a:solidFill>
                  <a:srgbClr val="FFFF00"/>
                </a:solidFill>
              </a:rPr>
              <a:t>200 C.</a:t>
            </a:r>
          </a:p>
          <a:p>
            <a:pPr marL="0" indent="0">
              <a:buNone/>
            </a:pPr>
            <a:endParaRPr lang="es-ES" noProof="0" dirty="0" smtClean="0"/>
          </a:p>
          <a:p>
            <a:pPr marL="0" indent="0">
              <a:buNone/>
            </a:pPr>
            <a:r>
              <a:rPr lang="es-ES" noProof="0" dirty="0" smtClean="0"/>
              <a:t>Con este medicamento, se tranquiliza inmediatamente y duerme de noche durante varias fases de 90 minutos.</a:t>
            </a:r>
          </a:p>
          <a:p>
            <a:pPr marL="0" indent="0">
              <a:buNone/>
            </a:pPr>
            <a:endParaRPr lang="es-ES" noProof="0" dirty="0" smtClean="0"/>
          </a:p>
          <a:p>
            <a:pPr marL="0" indent="0">
              <a:buNone/>
            </a:pPr>
            <a:r>
              <a:rPr lang="es-ES" noProof="0" dirty="0" smtClean="0"/>
              <a:t>Con </a:t>
            </a:r>
            <a:r>
              <a:rPr lang="es-ES" noProof="0" dirty="0" smtClean="0">
                <a:solidFill>
                  <a:srgbClr val="FFFF00"/>
                </a:solidFill>
              </a:rPr>
              <a:t>dosis posteriores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Lycopodium</a:t>
            </a:r>
            <a:r>
              <a:rPr lang="es-ES" noProof="0" dirty="0" smtClean="0">
                <a:solidFill>
                  <a:srgbClr val="FFFF00"/>
                </a:solidFill>
              </a:rPr>
              <a:t> (M, XM LM, CM) </a:t>
            </a:r>
            <a:r>
              <a:rPr lang="es-ES" noProof="0" dirty="0" smtClean="0"/>
              <a:t>se relaja y está más satisfecho. Además, se observa un estirón. Su peso corporal se recupera y vuelve al percentil 50.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72247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005EAA1-6287-4099-B2FA-5F181AF0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32F8886-D8AE-4C0E-9460-B234E6F86C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noProof="0" dirty="0" smtClean="0"/>
              <a:t>Sin embargo, ya tiene 9 meses, pero todavía no se sienta y persiste la hipersensibilidad oral.</a:t>
            </a:r>
          </a:p>
          <a:p>
            <a:pPr marL="0" indent="0">
              <a:buNone/>
            </a:pPr>
            <a:endParaRPr lang="es-ES" noProof="0" dirty="0" smtClean="0"/>
          </a:p>
          <a:p>
            <a:r>
              <a:rPr lang="es-ES" noProof="0" dirty="0" smtClean="0"/>
              <a:t>Por ello, empezamos con una </a:t>
            </a:r>
            <a:r>
              <a:rPr lang="es-ES" noProof="0" dirty="0" smtClean="0">
                <a:solidFill>
                  <a:srgbClr val="FFFF00"/>
                </a:solidFill>
              </a:rPr>
              <a:t>terapia </a:t>
            </a:r>
            <a:r>
              <a:rPr lang="es-ES" noProof="0" dirty="0" err="1" smtClean="0">
                <a:solidFill>
                  <a:srgbClr val="FFFF00"/>
                </a:solidFill>
              </a:rPr>
              <a:t>Bobath</a:t>
            </a:r>
            <a:r>
              <a:rPr lang="es-ES" noProof="0" dirty="0" smtClean="0"/>
              <a:t>.</a:t>
            </a:r>
          </a:p>
          <a:p>
            <a:pPr marL="0" indent="0">
              <a:buNone/>
            </a:pPr>
            <a:endParaRPr lang="es-ES" noProof="0" dirty="0" smtClean="0"/>
          </a:p>
          <a:p>
            <a:r>
              <a:rPr lang="es-ES" noProof="0" dirty="0" smtClean="0"/>
              <a:t>Dado que el efecto del medicamento a menudo solo dura 2 semanas, pasamos a </a:t>
            </a:r>
            <a:r>
              <a:rPr lang="es-ES" noProof="0" dirty="0" smtClean="0">
                <a:solidFill>
                  <a:srgbClr val="FFFF00"/>
                </a:solidFill>
              </a:rPr>
              <a:t>administraciones diarias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Lycopodium</a:t>
            </a:r>
            <a:r>
              <a:rPr lang="es-ES" i="1" noProof="0" dirty="0" smtClean="0">
                <a:solidFill>
                  <a:srgbClr val="FFFF00"/>
                </a:solidFill>
              </a:rPr>
              <a:t> </a:t>
            </a:r>
            <a:r>
              <a:rPr lang="es-ES" noProof="0" dirty="0" smtClean="0">
                <a:solidFill>
                  <a:srgbClr val="FFFF00"/>
                </a:solidFill>
              </a:rPr>
              <a:t>200 C, posteriormente a </a:t>
            </a:r>
            <a:r>
              <a:rPr lang="es-ES" noProof="0" dirty="0" smtClean="0">
                <a:solidFill>
                  <a:srgbClr val="FFFF00"/>
                </a:solidFill>
              </a:rPr>
              <a:t>M, XM, etc.</a:t>
            </a:r>
          </a:p>
          <a:p>
            <a:endParaRPr lang="es-ES" noProof="0" dirty="0"/>
          </a:p>
        </p:txBody>
      </p:sp>
      <p:pic>
        <p:nvPicPr>
          <p:cNvPr id="6" name="Inhaltsplatzhalter 5" descr="Ein Bild, das Person, drinnen, Kind, Schrank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6053FAD4-D045-4F88-94BA-C13E08E0F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t="12220" r="14121" b="7077"/>
          <a:stretch/>
        </p:blipFill>
        <p:spPr>
          <a:xfrm rot="5400000">
            <a:off x="7121243" y="2006805"/>
            <a:ext cx="3751044" cy="3270142"/>
          </a:xfrm>
        </p:spPr>
      </p:pic>
    </p:spTree>
    <p:extLst>
      <p:ext uri="{BB962C8B-B14F-4D97-AF65-F5344CB8AC3E}">
        <p14:creationId xmlns:p14="http://schemas.microsoft.com/office/powerpoint/2010/main" val="4266915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2FB0AF8F-D0FB-446D-A5D8-A5438FD9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9722"/>
          </a:xfrm>
        </p:spPr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Comentario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F1BBC978-0FA1-4877-B163-274F95699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297"/>
            <a:ext cx="10515600" cy="4648577"/>
          </a:xfrm>
        </p:spPr>
        <p:txBody>
          <a:bodyPr>
            <a:noAutofit/>
          </a:bodyPr>
          <a:lstStyle/>
          <a:p>
            <a:r>
              <a:rPr lang="es-ES" noProof="0" dirty="0" smtClean="0"/>
              <a:t>Con frecuencia, la determinación del medicamento en lactantes es un </a:t>
            </a:r>
            <a:r>
              <a:rPr lang="es-ES" noProof="0" dirty="0" smtClean="0">
                <a:solidFill>
                  <a:srgbClr val="FFFF00"/>
                </a:solidFill>
              </a:rPr>
              <a:t>trabajo de Sherlock Holmes</a:t>
            </a:r>
            <a:r>
              <a:rPr lang="es-ES" noProof="0" dirty="0" smtClean="0"/>
              <a:t>: En la mayoría de los casos, los padres solo conocen pocos síntomas. Por ello, hay que incorporar las </a:t>
            </a:r>
            <a:r>
              <a:rPr lang="es-ES" noProof="0" dirty="0" smtClean="0">
                <a:solidFill>
                  <a:srgbClr val="FFFF00"/>
                </a:solidFill>
              </a:rPr>
              <a:t>observaciones propias</a:t>
            </a:r>
            <a:r>
              <a:rPr lang="es-ES" noProof="0" dirty="0" smtClean="0"/>
              <a:t>.</a:t>
            </a:r>
          </a:p>
          <a:p>
            <a:pPr marL="0" indent="0">
              <a:buNone/>
            </a:pPr>
            <a:endParaRPr lang="es-ES" noProof="0" dirty="0" smtClean="0"/>
          </a:p>
          <a:p>
            <a:r>
              <a:rPr lang="es-ES" i="1" noProof="0" dirty="0" err="1" smtClean="0">
                <a:solidFill>
                  <a:srgbClr val="FFFF00"/>
                </a:solidFill>
              </a:rPr>
              <a:t>Lycopodium</a:t>
            </a:r>
            <a:r>
              <a:rPr lang="es-ES" i="1" noProof="0" dirty="0" smtClean="0"/>
              <a:t> </a:t>
            </a:r>
            <a:r>
              <a:rPr lang="es-ES" noProof="0" dirty="0" smtClean="0"/>
              <a:t>constituyó un punto de inflexión en este niño, un punto que cambió su vida. Al añadir la </a:t>
            </a:r>
            <a:r>
              <a:rPr lang="es-ES" noProof="0" dirty="0" smtClean="0">
                <a:solidFill>
                  <a:srgbClr val="FFFF00"/>
                </a:solidFill>
              </a:rPr>
              <a:t>terapia </a:t>
            </a:r>
            <a:r>
              <a:rPr lang="es-ES" noProof="0" dirty="0" err="1" smtClean="0">
                <a:solidFill>
                  <a:srgbClr val="FFFF00"/>
                </a:solidFill>
              </a:rPr>
              <a:t>Bobath</a:t>
            </a:r>
            <a:r>
              <a:rPr lang="es-ES" noProof="0" dirty="0" smtClean="0">
                <a:solidFill>
                  <a:srgbClr val="FFFF00"/>
                </a:solidFill>
              </a:rPr>
              <a:t> </a:t>
            </a:r>
            <a:r>
              <a:rPr lang="es-ES" noProof="0" dirty="0" smtClean="0"/>
              <a:t>Brian podrá llegar finalmente a su nivel de desarrollo normal.</a:t>
            </a:r>
          </a:p>
          <a:p>
            <a:pPr marL="0" indent="0">
              <a:buNone/>
            </a:pPr>
            <a:endParaRPr lang="es-ES" noProof="0" dirty="0" smtClean="0"/>
          </a:p>
          <a:p>
            <a:r>
              <a:rPr lang="es-ES" noProof="0" dirty="0" smtClean="0"/>
              <a:t>Asimismo, hay que adaptar la </a:t>
            </a:r>
            <a:r>
              <a:rPr lang="es-ES" noProof="0" dirty="0" smtClean="0">
                <a:solidFill>
                  <a:srgbClr val="FFFF00"/>
                </a:solidFill>
              </a:rPr>
              <a:t>dosificación</a:t>
            </a:r>
            <a:r>
              <a:rPr lang="es-ES" noProof="0" dirty="0" smtClean="0"/>
              <a:t> a las circunstancias individuales, en este caso, de una forma algo </a:t>
            </a:r>
            <a:r>
              <a:rPr lang="es-ES" noProof="0" dirty="0" err="1" smtClean="0"/>
              <a:t>inconvencional</a:t>
            </a:r>
            <a:r>
              <a:rPr lang="es-ES" noProof="0" dirty="0" smtClean="0"/>
              <a:t>.</a:t>
            </a:r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08430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A0C2EAB-4E67-428C-AAB2-4F6EFF98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Clasificación de la epilepsia de 2009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667BC2FC-ABB7-46BC-AF04-13F58B9E40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Crisis generalizadas</a:t>
            </a:r>
          </a:p>
          <a:p>
            <a:r>
              <a:rPr lang="es-ES" noProof="0" dirty="0" smtClean="0"/>
              <a:t>Epilepsia tónico-clónica</a:t>
            </a:r>
          </a:p>
          <a:p>
            <a:r>
              <a:rPr lang="es-ES" noProof="0" dirty="0" smtClean="0"/>
              <a:t>Ausencias</a:t>
            </a:r>
          </a:p>
          <a:p>
            <a:r>
              <a:rPr lang="es-ES" noProof="0" dirty="0" smtClean="0"/>
              <a:t>Epilepsia </a:t>
            </a:r>
            <a:r>
              <a:rPr lang="es-ES" noProof="0" dirty="0" err="1" smtClean="0"/>
              <a:t>mioclónica</a:t>
            </a:r>
            <a:endParaRPr lang="es-ES" noProof="0" dirty="0" smtClean="0"/>
          </a:p>
          <a:p>
            <a:r>
              <a:rPr lang="es-ES" noProof="0" dirty="0" smtClean="0"/>
              <a:t>E. clónica</a:t>
            </a:r>
          </a:p>
          <a:p>
            <a:r>
              <a:rPr lang="es-ES" noProof="0" dirty="0" smtClean="0"/>
              <a:t>E. tónica</a:t>
            </a:r>
          </a:p>
          <a:p>
            <a:r>
              <a:rPr lang="es-ES" noProof="0" dirty="0" smtClean="0"/>
              <a:t>E. atónica</a:t>
            </a:r>
            <a:endParaRPr lang="es-ES" noProof="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DD926AF8-1ED4-497F-B3C8-44B83DF4E8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Crisis focales</a:t>
            </a:r>
          </a:p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Formas desconocidas</a:t>
            </a:r>
          </a:p>
          <a:p>
            <a:r>
              <a:rPr lang="es-ES" noProof="0" dirty="0" smtClean="0"/>
              <a:t>Espasmos epilépticos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7520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301932CB-B360-4A87-A0F0-42962A25A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Homeopatía en la epilepsia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BE7B860A-6C84-409B-AD0B-D0ADF2F04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noProof="0" dirty="0" smtClean="0"/>
              <a:t>Para determinar el medicamento homeopático, se recomienda utilizar los síntomas de los intervalos, y no los síntomas </a:t>
            </a:r>
            <a:r>
              <a:rPr lang="es-ES" noProof="0" dirty="0" smtClean="0"/>
              <a:t>durante </a:t>
            </a:r>
            <a:r>
              <a:rPr lang="es-ES" noProof="0" dirty="0" smtClean="0"/>
              <a:t>las crisis.</a:t>
            </a:r>
          </a:p>
          <a:p>
            <a:pPr marL="0" indent="0">
              <a:buNone/>
            </a:pPr>
            <a:r>
              <a:rPr lang="es-ES" noProof="0" dirty="0" smtClean="0"/>
              <a:t>En las tomas de los casos, utilizamos los siguientes síntomas si procede:</a:t>
            </a:r>
          </a:p>
          <a:p>
            <a:endParaRPr lang="es-ES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="" xmlns:a16="http://schemas.microsoft.com/office/drawing/2014/main" id="{AE5F13FF-C6FB-4E0B-A67C-6BEE24D36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4779"/>
            <a:ext cx="5181600" cy="4162183"/>
          </a:xfrm>
        </p:spPr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epilepsia</a:t>
            </a:r>
          </a:p>
          <a:p>
            <a:r>
              <a:rPr lang="es-ES" noProof="0" dirty="0" smtClean="0">
                <a:solidFill>
                  <a:srgbClr val="FFFF00"/>
                </a:solidFill>
              </a:rPr>
              <a:t>epilepsia  con conciencia</a:t>
            </a:r>
          </a:p>
          <a:p>
            <a:r>
              <a:rPr lang="es-ES" noProof="0" dirty="0" smtClean="0">
                <a:solidFill>
                  <a:srgbClr val="FFFF00"/>
                </a:solidFill>
              </a:rPr>
              <a:t>epilepsia sin conciencia</a:t>
            </a:r>
          </a:p>
          <a:p>
            <a:r>
              <a:rPr lang="es-ES" noProof="0" dirty="0" smtClean="0">
                <a:solidFill>
                  <a:srgbClr val="FFFF00"/>
                </a:solidFill>
              </a:rPr>
              <a:t>epilepsia con convulsiones</a:t>
            </a:r>
          </a:p>
          <a:p>
            <a:r>
              <a:rPr lang="es-ES" noProof="0" dirty="0" smtClean="0">
                <a:solidFill>
                  <a:srgbClr val="FFFF00"/>
                </a:solidFill>
              </a:rPr>
              <a:t>epilepsia con rigidez</a:t>
            </a:r>
          </a:p>
          <a:p>
            <a:r>
              <a:rPr lang="es-ES" noProof="0" dirty="0" smtClean="0">
                <a:solidFill>
                  <a:srgbClr val="FFFF00"/>
                </a:solidFill>
              </a:rPr>
              <a:t>espasmos </a:t>
            </a:r>
            <a:r>
              <a:rPr lang="es-ES" noProof="0" dirty="0" smtClean="0">
                <a:solidFill>
                  <a:srgbClr val="FFFF00"/>
                </a:solidFill>
              </a:rPr>
              <a:t>con arqueo dorsal</a:t>
            </a:r>
            <a:endParaRPr lang="es-E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8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B4952FB-6AD0-4A02-8D73-C7F54E5F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Índice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5C83DC3-9963-44A2-B1FC-E34C7A3C6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 fontScale="92500" lnSpcReduction="10000"/>
          </a:bodyPr>
          <a:lstStyle/>
          <a:p>
            <a:r>
              <a:rPr lang="es-ES" noProof="0" dirty="0" smtClean="0"/>
              <a:t>Lactante con síntomas neurológicos</a:t>
            </a:r>
          </a:p>
          <a:p>
            <a:r>
              <a:rPr lang="es-ES" noProof="0" dirty="0" smtClean="0"/>
              <a:t>Epilepsia</a:t>
            </a:r>
          </a:p>
          <a:p>
            <a:r>
              <a:rPr lang="es-ES" noProof="0" dirty="0" smtClean="0"/>
              <a:t>Distrofia muscular tipo </a:t>
            </a:r>
            <a:r>
              <a:rPr lang="es-ES" noProof="0" dirty="0" err="1" smtClean="0"/>
              <a:t>Duchenne</a:t>
            </a:r>
            <a:endParaRPr lang="es-ES" noProof="0" dirty="0" smtClean="0"/>
          </a:p>
          <a:p>
            <a:r>
              <a:rPr lang="es-ES" noProof="0" dirty="0" smtClean="0"/>
              <a:t>Síndrome del latigazo</a:t>
            </a:r>
          </a:p>
          <a:p>
            <a:r>
              <a:rPr lang="es-ES" noProof="0" dirty="0" smtClean="0"/>
              <a:t>Afección </a:t>
            </a:r>
            <a:r>
              <a:rPr lang="es-ES" noProof="0" dirty="0" err="1" smtClean="0"/>
              <a:t>cerebelar</a:t>
            </a:r>
            <a:r>
              <a:rPr lang="es-ES" noProof="0" dirty="0" smtClean="0"/>
              <a:t> </a:t>
            </a:r>
            <a:r>
              <a:rPr lang="es-ES" noProof="0" dirty="0" smtClean="0"/>
              <a:t>atáxico-</a:t>
            </a:r>
            <a:r>
              <a:rPr lang="es-ES" noProof="0" dirty="0" err="1" smtClean="0"/>
              <a:t>discinética</a:t>
            </a:r>
            <a:endParaRPr lang="es-ES" noProof="0" dirty="0" smtClean="0"/>
          </a:p>
          <a:p>
            <a:r>
              <a:rPr lang="es-ES" noProof="0" dirty="0" smtClean="0"/>
              <a:t>Síndrome de conversión</a:t>
            </a:r>
          </a:p>
          <a:p>
            <a:r>
              <a:rPr lang="es-ES" noProof="0" dirty="0" smtClean="0"/>
              <a:t>Síndrome del túnel carpiano</a:t>
            </a:r>
          </a:p>
          <a:p>
            <a:r>
              <a:rPr lang="es-ES" noProof="0" dirty="0" smtClean="0"/>
              <a:t>Neuralgia del trigémino</a:t>
            </a:r>
          </a:p>
          <a:p>
            <a:r>
              <a:rPr lang="es-ES" noProof="0" dirty="0" smtClean="0"/>
              <a:t>Ejercicios (Texto)</a:t>
            </a:r>
          </a:p>
          <a:p>
            <a:endParaRPr lang="es-ES" noProof="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="" xmlns:a16="http://schemas.microsoft.com/office/drawing/2014/main" id="{69084FC0-0356-4CF1-811E-CB226B963B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493" t="27728" r="30346" b="30312"/>
          <a:stretch/>
        </p:blipFill>
        <p:spPr>
          <a:xfrm>
            <a:off x="6514901" y="1971674"/>
            <a:ext cx="48096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63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9460FF1-153A-402D-9BA3-0BD17D35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Caso 2: Síndrome de </a:t>
            </a:r>
            <a:r>
              <a:rPr lang="es-ES" noProof="0" dirty="0" err="1" smtClean="0">
                <a:solidFill>
                  <a:srgbClr val="FFFF00"/>
                </a:solidFill>
              </a:rPr>
              <a:t>Lennox</a:t>
            </a:r>
            <a:r>
              <a:rPr lang="es-ES" noProof="0" dirty="0" smtClean="0">
                <a:solidFill>
                  <a:srgbClr val="FFFF00"/>
                </a:solidFill>
              </a:rPr>
              <a:t> 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E0F8902D-0F79-4AC8-9B15-A930B368B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9797"/>
            <a:ext cx="10515600" cy="4633078"/>
          </a:xfrm>
        </p:spPr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Mara</a:t>
            </a:r>
            <a:r>
              <a:rPr lang="es-ES" noProof="0" dirty="0" smtClean="0"/>
              <a:t> nace por cesárea de urgencias en la semana 39 (por síndrome HELP de la </a:t>
            </a:r>
            <a:r>
              <a:rPr lang="es-ES" noProof="0" dirty="0" smtClean="0"/>
              <a:t>madre)</a:t>
            </a:r>
            <a:r>
              <a:rPr lang="es-ES" noProof="0" dirty="0" smtClean="0"/>
              <a:t>. La adaptación neonatal transcurre con normalidad.</a:t>
            </a:r>
          </a:p>
          <a:p>
            <a:pPr marL="0" indent="0">
              <a:buNone/>
            </a:pPr>
            <a:endParaRPr lang="es-ES" noProof="0" dirty="0" smtClean="0"/>
          </a:p>
          <a:p>
            <a:r>
              <a:rPr lang="es-ES" noProof="0" dirty="0" smtClean="0"/>
              <a:t>A la edad de 11 meses, empiezan los </a:t>
            </a:r>
            <a:r>
              <a:rPr lang="es-ES" noProof="0" dirty="0" smtClean="0">
                <a:solidFill>
                  <a:srgbClr val="FFFF00"/>
                </a:solidFill>
              </a:rPr>
              <a:t>espasmos infantiles, tipo síndrome de West: </a:t>
            </a:r>
            <a:r>
              <a:rPr lang="es-ES" i="1" noProof="0" dirty="0" smtClean="0">
                <a:solidFill>
                  <a:srgbClr val="FFFF00"/>
                </a:solidFill>
              </a:rPr>
              <a:t>varias veces al día, se queda con vista rígida, extiende los brazos como para el saludo (tic de </a:t>
            </a:r>
            <a:r>
              <a:rPr lang="es-ES" i="1" noProof="0" dirty="0" err="1" smtClean="0">
                <a:solidFill>
                  <a:srgbClr val="FFFF00"/>
                </a:solidFill>
              </a:rPr>
              <a:t>salaam</a:t>
            </a:r>
            <a:r>
              <a:rPr lang="es-ES" i="1" noProof="0" dirty="0" smtClean="0">
                <a:solidFill>
                  <a:srgbClr val="FFFF00"/>
                </a:solidFill>
              </a:rPr>
              <a:t>), </a:t>
            </a:r>
            <a:r>
              <a:rPr lang="es-ES" i="1" noProof="0" dirty="0" smtClean="0">
                <a:solidFill>
                  <a:srgbClr val="FFFF00"/>
                </a:solidFill>
              </a:rPr>
              <a:t>cabecea hasta 20 veces, y no responde, aun estando consciente.</a:t>
            </a:r>
            <a:r>
              <a:rPr lang="es-ES" i="1" noProof="0" dirty="0" smtClean="0"/>
              <a:t> </a:t>
            </a:r>
            <a:r>
              <a:rPr lang="es-ES" noProof="0" dirty="0" smtClean="0"/>
              <a:t>Después Mara vuelve a estar tranquila, como si nada hubiera pasado.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91638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E9745C4-E1DB-4087-BD40-05A697C8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EEG en los espasmos infantiles</a:t>
            </a:r>
            <a:endParaRPr lang="es-ES" noProof="0" dirty="0">
              <a:solidFill>
                <a:srgbClr val="FFFF00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="" xmlns:a16="http://schemas.microsoft.com/office/drawing/2014/main" id="{845B6B76-89C2-4EFA-8CE7-10F62771E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63" t="33566" r="37163" b="21569"/>
          <a:stretch/>
        </p:blipFill>
        <p:spPr>
          <a:xfrm>
            <a:off x="4200525" y="1790699"/>
            <a:ext cx="7560406" cy="43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64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3BB7185-3E2B-470F-A322-8872F74D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F754414-FDAC-4C60-A7C1-74834411C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No responde al tratamiento con </a:t>
            </a:r>
            <a:r>
              <a:rPr lang="es-ES" noProof="0" dirty="0" err="1" smtClean="0">
                <a:solidFill>
                  <a:srgbClr val="FFFF00"/>
                </a:solidFill>
              </a:rPr>
              <a:t>Depakine</a:t>
            </a:r>
            <a:r>
              <a:rPr lang="es-ES" noProof="0" dirty="0" smtClean="0"/>
              <a:t>.  Simultáneamente se produce un retardo del desarrollo psicomotor, por lo que se inicia una terapia pedagógica curativa de estimulación temprana.</a:t>
            </a:r>
          </a:p>
          <a:p>
            <a:endParaRPr lang="es-ES" noProof="0" dirty="0" smtClean="0"/>
          </a:p>
          <a:p>
            <a:r>
              <a:rPr lang="es-ES" noProof="0" dirty="0" smtClean="0"/>
              <a:t>Pese </a:t>
            </a:r>
            <a:r>
              <a:rPr lang="es-ES" noProof="0" dirty="0" smtClean="0"/>
              <a:t>al tratamiento con diversos antiepilépticos, con el tiempo se desarrollan además </a:t>
            </a:r>
            <a:r>
              <a:rPr lang="es-ES" noProof="0" dirty="0" smtClean="0">
                <a:solidFill>
                  <a:srgbClr val="FFFF00"/>
                </a:solidFill>
              </a:rPr>
              <a:t>crisis del Gran Mal con espasmos tónico-clónico y pérdida de la conciencia</a:t>
            </a:r>
            <a:r>
              <a:rPr lang="es-ES" noProof="0" dirty="0" smtClean="0"/>
              <a:t>.</a:t>
            </a:r>
          </a:p>
          <a:p>
            <a:endParaRPr lang="es-ES" noProof="0" dirty="0" smtClean="0"/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62989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5E641A4-4FD8-4647-9A31-F4F1766A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5C8E0AC-09BC-472A-833B-4051AF94E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Visito la niña por primera </a:t>
            </a:r>
            <a:r>
              <a:rPr lang="es-ES" noProof="0" dirty="0" smtClean="0"/>
              <a:t>vez </a:t>
            </a:r>
            <a:r>
              <a:rPr lang="es-ES" noProof="0" dirty="0" smtClean="0"/>
              <a:t>cuando ya tiene 3 años, dado que no ha respondido a ninguno de los tratamientos administrados hasta la fecha (</a:t>
            </a:r>
            <a:r>
              <a:rPr lang="es-ES" noProof="0" dirty="0" err="1" smtClean="0"/>
              <a:t>Depakin</a:t>
            </a:r>
            <a:r>
              <a:rPr lang="es-ES" noProof="0" dirty="0" smtClean="0"/>
              <a:t>, </a:t>
            </a:r>
            <a:r>
              <a:rPr lang="es-ES" noProof="0" dirty="0" err="1" smtClean="0"/>
              <a:t>Sabril</a:t>
            </a:r>
            <a:r>
              <a:rPr lang="es-ES" noProof="0" dirty="0" smtClean="0"/>
              <a:t>, </a:t>
            </a:r>
            <a:r>
              <a:rPr lang="es-ES" noProof="0" dirty="0" err="1" smtClean="0"/>
              <a:t>Rivotril</a:t>
            </a:r>
            <a:r>
              <a:rPr lang="es-ES" noProof="0" dirty="0" smtClean="0"/>
              <a:t>, </a:t>
            </a:r>
            <a:r>
              <a:rPr lang="es-ES" noProof="0" dirty="0" err="1" smtClean="0"/>
              <a:t>Tegretol</a:t>
            </a:r>
            <a:r>
              <a:rPr lang="es-ES" noProof="0" dirty="0" smtClean="0"/>
              <a:t>, </a:t>
            </a:r>
            <a:r>
              <a:rPr lang="es-ES" noProof="0" dirty="0" err="1" smtClean="0"/>
              <a:t>Lamictal</a:t>
            </a:r>
            <a:r>
              <a:rPr lang="es-ES" noProof="0" dirty="0" smtClean="0"/>
              <a:t>, ACTH y </a:t>
            </a:r>
            <a:r>
              <a:rPr lang="es-ES" noProof="0" dirty="0" err="1" smtClean="0"/>
              <a:t>Felbamato</a:t>
            </a:r>
            <a:r>
              <a:rPr lang="es-ES" noProof="0" dirty="0" smtClean="0"/>
              <a:t>) y sigue teniendo </a:t>
            </a:r>
            <a:r>
              <a:rPr lang="es-ES" noProof="0" dirty="0" smtClean="0">
                <a:solidFill>
                  <a:srgbClr val="FFFF00"/>
                </a:solidFill>
              </a:rPr>
              <a:t>tres ataques al día</a:t>
            </a:r>
            <a:r>
              <a:rPr lang="es-ES" noProof="0" dirty="0" smtClean="0"/>
              <a:t>.</a:t>
            </a:r>
          </a:p>
          <a:p>
            <a:pPr marL="0" indent="0">
              <a:buNone/>
            </a:pPr>
            <a:endParaRPr lang="es-ES" noProof="0" dirty="0" smtClean="0"/>
          </a:p>
          <a:p>
            <a:r>
              <a:rPr lang="es-ES" noProof="0" dirty="0" smtClean="0">
                <a:solidFill>
                  <a:srgbClr val="FFFF00"/>
                </a:solidFill>
              </a:rPr>
              <a:t>EEG</a:t>
            </a:r>
            <a:r>
              <a:rPr lang="es-ES" noProof="0" dirty="0" smtClean="0"/>
              <a:t>: </a:t>
            </a:r>
            <a:r>
              <a:rPr lang="es-ES" noProof="0" dirty="0" smtClean="0">
                <a:solidFill>
                  <a:srgbClr val="FFFF00"/>
                </a:solidFill>
              </a:rPr>
              <a:t>Foco </a:t>
            </a:r>
            <a:r>
              <a:rPr lang="es-ES" noProof="0" dirty="0" smtClean="0">
                <a:solidFill>
                  <a:srgbClr val="FFFF00"/>
                </a:solidFill>
              </a:rPr>
              <a:t>delta </a:t>
            </a:r>
            <a:r>
              <a:rPr lang="es-ES" noProof="0" dirty="0" smtClean="0">
                <a:solidFill>
                  <a:srgbClr val="FFFF00"/>
                </a:solidFill>
              </a:rPr>
              <a:t>intermitente </a:t>
            </a:r>
            <a:r>
              <a:rPr lang="es-ES" noProof="0" dirty="0" err="1" smtClean="0">
                <a:solidFill>
                  <a:srgbClr val="FFFF00"/>
                </a:solidFill>
              </a:rPr>
              <a:t>fronto</a:t>
            </a:r>
            <a:r>
              <a:rPr lang="es-ES" noProof="0" dirty="0" smtClean="0">
                <a:solidFill>
                  <a:srgbClr val="FFFF00"/>
                </a:solidFill>
              </a:rPr>
              <a:t>-</a:t>
            </a:r>
            <a:r>
              <a:rPr lang="es-ES" noProof="0" dirty="0" smtClean="0">
                <a:solidFill>
                  <a:srgbClr val="FFFF00"/>
                </a:solidFill>
              </a:rPr>
              <a:t>temporal izquierdo. </a:t>
            </a:r>
            <a:r>
              <a:rPr lang="es-ES" noProof="0" dirty="0" smtClean="0">
                <a:solidFill>
                  <a:srgbClr val="FFFF00"/>
                </a:solidFill>
              </a:rPr>
              <a:t>Descarga beta única durante varios segundos con correlación clínica.</a:t>
            </a:r>
          </a:p>
          <a:p>
            <a:pPr marL="0" indent="0">
              <a:buNone/>
            </a:pP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32851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4128DA8-6F53-4BE5-BCDA-7ACDE799B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Exploración a los 3 años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ECD05B83-A240-4A85-9502-1ADE4162B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noProof="0" dirty="0" smtClean="0"/>
          </a:p>
          <a:p>
            <a:r>
              <a:rPr lang="es-ES" noProof="0" dirty="0" smtClean="0"/>
              <a:t>Niña muy simpática y confiada que no para de hablar.</a:t>
            </a:r>
          </a:p>
          <a:p>
            <a:r>
              <a:rPr lang="es-ES" noProof="0" dirty="0" smtClean="0"/>
              <a:t>Inquietud motora.</a:t>
            </a:r>
          </a:p>
          <a:p>
            <a:r>
              <a:rPr lang="es-ES" noProof="0" dirty="0" smtClean="0"/>
              <a:t>Guiños o pestañeo tipo tic.</a:t>
            </a:r>
          </a:p>
          <a:p>
            <a:r>
              <a:rPr lang="es-ES" noProof="0" dirty="0" smtClean="0"/>
              <a:t>Verruga pequeña dentada en la </a:t>
            </a:r>
            <a:r>
              <a:rPr lang="es-ES" noProof="0" dirty="0" smtClean="0"/>
              <a:t>punta </a:t>
            </a:r>
            <a:r>
              <a:rPr lang="es-ES" noProof="0" dirty="0" smtClean="0"/>
              <a:t>de la nariz.</a:t>
            </a:r>
          </a:p>
          <a:p>
            <a:r>
              <a:rPr lang="es-ES" noProof="0" dirty="0" smtClean="0"/>
              <a:t>Desarrollo psicomotor </a:t>
            </a:r>
            <a:r>
              <a:rPr lang="es-ES" noProof="0" dirty="0" smtClean="0"/>
              <a:t>al </a:t>
            </a:r>
            <a:r>
              <a:rPr lang="es-ES" noProof="0" dirty="0" smtClean="0"/>
              <a:t>nivel de </a:t>
            </a:r>
            <a:r>
              <a:rPr lang="es-ES" noProof="0" dirty="0" smtClean="0"/>
              <a:t>un niño de 2 años.</a:t>
            </a:r>
            <a:endParaRPr lang="es-ES" noProof="0" dirty="0" smtClean="0"/>
          </a:p>
          <a:p>
            <a:pPr marL="0" indent="0">
              <a:buNone/>
            </a:pPr>
            <a:endParaRPr lang="es-ES" noProof="0" dirty="0" smtClean="0"/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93334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AE93DED-0F44-4071-A0B9-10FAA5D8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Lista de control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6C9D34D-F6FD-4595-8801-AA1536F6A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8834"/>
            <a:ext cx="5950058" cy="4658129"/>
          </a:xfrm>
        </p:spPr>
        <p:txBody>
          <a:bodyPr>
            <a:normAutofit/>
          </a:bodyPr>
          <a:lstStyle/>
          <a:p>
            <a:r>
              <a:rPr lang="es-ES" sz="2400" noProof="0" dirty="0" smtClean="0"/>
              <a:t>epilepsia con conciencia (espasmo infantil)</a:t>
            </a:r>
          </a:p>
          <a:p>
            <a:r>
              <a:rPr lang="es-ES" sz="2400" noProof="0" dirty="0" smtClean="0"/>
              <a:t>epilepsia sin conciencia (Grand Mal)</a:t>
            </a:r>
          </a:p>
          <a:p>
            <a:r>
              <a:rPr lang="es-ES" sz="2400" noProof="0" dirty="0" smtClean="0"/>
              <a:t>&lt; al despertar</a:t>
            </a:r>
          </a:p>
          <a:p>
            <a:r>
              <a:rPr lang="es-ES" sz="2400" noProof="0" dirty="0" smtClean="0"/>
              <a:t>&lt; al comer</a:t>
            </a:r>
          </a:p>
          <a:p>
            <a:r>
              <a:rPr lang="es-ES" sz="2400" noProof="0" dirty="0" smtClean="0"/>
              <a:t>&lt; frío</a:t>
            </a:r>
          </a:p>
          <a:p>
            <a:r>
              <a:rPr lang="es-ES" sz="2400" noProof="0" dirty="0" smtClean="0"/>
              <a:t>&gt; envolver caliente</a:t>
            </a:r>
          </a:p>
          <a:p>
            <a:r>
              <a:rPr lang="es-ES" sz="2400" noProof="0" dirty="0" smtClean="0"/>
              <a:t>Entiende difícil</a:t>
            </a:r>
          </a:p>
          <a:p>
            <a:r>
              <a:rPr lang="es-ES" sz="2400" noProof="0" dirty="0" smtClean="0"/>
              <a:t>Irritabilidad</a:t>
            </a:r>
          </a:p>
          <a:p>
            <a:r>
              <a:rPr lang="es-ES" sz="2400" noProof="0" dirty="0" smtClean="0"/>
              <a:t>Tristeza</a:t>
            </a:r>
          </a:p>
          <a:p>
            <a:endParaRPr lang="es-ES" noProof="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B41F3670-40EF-4D09-9352-4F30C87A0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6230" y="1518834"/>
            <a:ext cx="4317569" cy="4658129"/>
          </a:xfrm>
        </p:spPr>
        <p:txBody>
          <a:bodyPr>
            <a:normAutofit/>
          </a:bodyPr>
          <a:lstStyle/>
          <a:p>
            <a:r>
              <a:rPr lang="es-ES" sz="2400" noProof="0" dirty="0" smtClean="0"/>
              <a:t>Músculos tesos</a:t>
            </a:r>
          </a:p>
          <a:p>
            <a:r>
              <a:rPr lang="es-ES" sz="2400" noProof="0" dirty="0" smtClean="0"/>
              <a:t>Tics </a:t>
            </a:r>
          </a:p>
          <a:p>
            <a:r>
              <a:rPr lang="es-ES" sz="2400" noProof="0" dirty="0" smtClean="0"/>
              <a:t>Locuacidad</a:t>
            </a:r>
          </a:p>
          <a:p>
            <a:pPr marL="0" indent="0">
              <a:buNone/>
            </a:pPr>
            <a:endParaRPr lang="es-ES" noProof="0" dirty="0" smtClean="0"/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37460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704CD808-553A-4F0C-ACF4-3D74BD70B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44297"/>
            <a:ext cx="11584960" cy="65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795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46B84EC-C0C3-41FE-87BE-60724E32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Interpretación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1B890416-A301-4FFA-99A5-DF40DE7A0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noProof="0" dirty="0" smtClean="0"/>
          </a:p>
          <a:p>
            <a:endParaRPr lang="es-ES" noProof="0" dirty="0" smtClean="0"/>
          </a:p>
          <a:p>
            <a:r>
              <a:rPr lang="es-ES" noProof="0" dirty="0" smtClean="0"/>
              <a:t>Únicamente </a:t>
            </a:r>
            <a:r>
              <a:rPr lang="es-ES" i="1" noProof="0" dirty="0" smtClean="0"/>
              <a:t>Sepia</a:t>
            </a:r>
            <a:r>
              <a:rPr lang="es-ES" noProof="0" dirty="0" smtClean="0"/>
              <a:t> y </a:t>
            </a:r>
            <a:r>
              <a:rPr lang="es-ES" i="1" noProof="0" dirty="0" err="1" smtClean="0"/>
              <a:t>Belladonna</a:t>
            </a:r>
            <a:r>
              <a:rPr lang="es-ES" noProof="0" dirty="0" smtClean="0"/>
              <a:t> cubren todos los síntomas. Si añadimos el síntoma de locuacidad en el repertorio de Kent, solo queda </a:t>
            </a:r>
            <a:r>
              <a:rPr lang="es-ES" i="1" noProof="0" dirty="0" err="1" smtClean="0">
                <a:solidFill>
                  <a:srgbClr val="FFFF00"/>
                </a:solidFill>
              </a:rPr>
              <a:t>Belladonna</a:t>
            </a:r>
            <a:r>
              <a:rPr lang="es-ES" noProof="0" dirty="0" smtClean="0"/>
              <a:t>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4167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54C7E3C-BECE-4823-AB28-1DC533B41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Materia médica comparativa de </a:t>
            </a:r>
            <a:r>
              <a:rPr lang="es-ES" noProof="0" dirty="0" err="1" smtClean="0">
                <a:solidFill>
                  <a:srgbClr val="FFFF00"/>
                </a:solidFill>
              </a:rPr>
              <a:t>Belladonna</a:t>
            </a:r>
            <a:r>
              <a:rPr lang="es-ES" noProof="0" dirty="0" smtClean="0">
                <a:solidFill>
                  <a:srgbClr val="FFFF00"/>
                </a:solidFill>
              </a:rPr>
              <a:t> (GS)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0050831-480C-4864-857E-E3F1238FC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i="1" noProof="0" dirty="0" smtClean="0"/>
          </a:p>
          <a:p>
            <a:r>
              <a:rPr lang="es-ES" i="1" noProof="0" dirty="0" smtClean="0"/>
              <a:t>Inquietud corporal. Locuacidad.</a:t>
            </a:r>
          </a:p>
          <a:p>
            <a:r>
              <a:rPr lang="es-ES" i="1" noProof="0" dirty="0" smtClean="0"/>
              <a:t>Convulsiones epilépticas</a:t>
            </a:r>
            <a:r>
              <a:rPr lang="es-ES" noProof="0" dirty="0" smtClean="0"/>
              <a:t>.</a:t>
            </a:r>
            <a:endParaRPr lang="es-ES" i="1" noProof="0" dirty="0" smtClean="0"/>
          </a:p>
          <a:p>
            <a:r>
              <a:rPr lang="es-ES" i="1" noProof="0" dirty="0" smtClean="0"/>
              <a:t>Espasmos, tics, convulsiones en las extremidades: tornar los ojos, extensión de las extremidades o torsión grave de los músculos. Después de las convulsiones, cae en un sueño profundo. </a:t>
            </a:r>
            <a:endParaRPr lang="es-ES" i="1" noProof="0" dirty="0"/>
          </a:p>
        </p:txBody>
      </p:sp>
    </p:spTree>
    <p:extLst>
      <p:ext uri="{BB962C8B-B14F-4D97-AF65-F5344CB8AC3E}">
        <p14:creationId xmlns:p14="http://schemas.microsoft.com/office/powerpoint/2010/main" val="3900024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80FDB94-E1D8-48EC-91C8-6717DC22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pic>
        <p:nvPicPr>
          <p:cNvPr id="5" name="Inhaltsplatzhalter 4" descr="Ein Bild, das Blume, Pflanze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B698EA5A-E550-4113-B80D-95C567C4D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"/>
            <a:ext cx="10352867" cy="6858000"/>
          </a:xfrm>
        </p:spPr>
      </p:pic>
    </p:spTree>
    <p:extLst>
      <p:ext uri="{BB962C8B-B14F-4D97-AF65-F5344CB8AC3E}">
        <p14:creationId xmlns:p14="http://schemas.microsoft.com/office/powerpoint/2010/main" val="393907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8D9E343-F258-4A88-843C-C1154F62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Lactante con síntomas neurológicos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D88AEBA-8342-4D3D-8AFB-1AC9F7AF8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3000" noProof="0" dirty="0" smtClean="0">
                <a:solidFill>
                  <a:srgbClr val="FFFF00"/>
                </a:solidFill>
              </a:rPr>
              <a:t>Síntomas</a:t>
            </a:r>
          </a:p>
          <a:p>
            <a:r>
              <a:rPr lang="es-ES" sz="2600" noProof="0" dirty="0" smtClean="0"/>
              <a:t>Llanto frecuente, a veces durante horas</a:t>
            </a:r>
          </a:p>
          <a:p>
            <a:r>
              <a:rPr lang="es-ES" sz="2600" noProof="0" dirty="0" smtClean="0"/>
              <a:t>Gritos muy frecuentes</a:t>
            </a:r>
          </a:p>
          <a:p>
            <a:r>
              <a:rPr lang="es-ES" sz="2600" noProof="0" dirty="0" smtClean="0"/>
              <a:t>Tono muscular anormal, demasiado bajo/alto, también a nivel regional</a:t>
            </a:r>
          </a:p>
          <a:p>
            <a:r>
              <a:rPr lang="es-ES" sz="2600" noProof="0" dirty="0" smtClean="0"/>
              <a:t>Asimetrías corporales</a:t>
            </a:r>
          </a:p>
          <a:p>
            <a:r>
              <a:rPr lang="es-ES" sz="2600" noProof="0" dirty="0" smtClean="0"/>
              <a:t>Patrón de movimiento atípico (extensión, movimientos </a:t>
            </a:r>
            <a:r>
              <a:rPr lang="es-ES" sz="2600" noProof="0" dirty="0" err="1" smtClean="0"/>
              <a:t>atetósicos</a:t>
            </a:r>
            <a:r>
              <a:rPr lang="es-ES" sz="2600" noProof="0" dirty="0" smtClean="0"/>
              <a:t> en manos, ataxia troncal)</a:t>
            </a:r>
          </a:p>
          <a:p>
            <a:r>
              <a:rPr lang="es-ES" sz="2600" noProof="0" dirty="0" smtClean="0"/>
              <a:t>Retraso en llegar a los rangos normales del desarrollo</a:t>
            </a:r>
          </a:p>
          <a:p>
            <a:r>
              <a:rPr lang="es-ES" sz="2600" noProof="0" dirty="0" smtClean="0"/>
              <a:t>Problemas alimentarios</a:t>
            </a:r>
          </a:p>
          <a:p>
            <a:r>
              <a:rPr lang="es-ES" sz="2600" noProof="0" dirty="0" smtClean="0"/>
              <a:t>Trastornos del sueño</a:t>
            </a:r>
          </a:p>
          <a:p>
            <a:r>
              <a:rPr lang="es-ES" sz="2600" noProof="0" dirty="0" smtClean="0"/>
              <a:t>Crisis convulsivas</a:t>
            </a:r>
          </a:p>
          <a:p>
            <a:endParaRPr lang="es-ES" sz="2600" noProof="0" dirty="0" smtClean="0"/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70352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F9696B3-2E41-4B18-A7AC-578CF41B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Administración del medicamento y evolución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77FA873-66D5-4114-AFED-7E1BA4106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Mara recibe una dosis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Belladonna</a:t>
            </a:r>
            <a:r>
              <a:rPr lang="es-ES" noProof="0" dirty="0" smtClean="0">
                <a:solidFill>
                  <a:srgbClr val="FFFF00"/>
                </a:solidFill>
              </a:rPr>
              <a:t> 200 C.</a:t>
            </a:r>
          </a:p>
          <a:p>
            <a:r>
              <a:rPr lang="es-ES" noProof="0" dirty="0" smtClean="0"/>
              <a:t>En las siguientes dos semanas, sufre hasta seis crisis al día; después van disminuyendo gradualmente.  </a:t>
            </a:r>
            <a:r>
              <a:rPr lang="es-ES" noProof="0" dirty="0" smtClean="0">
                <a:solidFill>
                  <a:srgbClr val="FFFF00"/>
                </a:solidFill>
              </a:rPr>
              <a:t>Sufre </a:t>
            </a:r>
            <a:r>
              <a:rPr lang="es-ES" noProof="0" dirty="0" smtClean="0">
                <a:solidFill>
                  <a:srgbClr val="FFFF00"/>
                </a:solidFill>
              </a:rPr>
              <a:t>la </a:t>
            </a:r>
            <a:r>
              <a:rPr lang="es-ES" noProof="0" dirty="0" smtClean="0">
                <a:solidFill>
                  <a:srgbClr val="FFFF00"/>
                </a:solidFill>
              </a:rPr>
              <a:t>última crisis seis semanas tras la toma del medicamento.</a:t>
            </a:r>
          </a:p>
          <a:p>
            <a:r>
              <a:rPr lang="es-ES" noProof="0" dirty="0" smtClean="0"/>
              <a:t>Al mismo tiempo,  se produce un estirón, habla mucho mejor, de repente puede subir y bajar escaleras y empieza a vestirse y desvestirse sola. </a:t>
            </a:r>
          </a:p>
          <a:p>
            <a:r>
              <a:rPr lang="es-ES" noProof="0" dirty="0" smtClean="0"/>
              <a:t>Además, se muestra mucho más cooperativa en la terapia pedagógica curativa de estimulación.</a:t>
            </a:r>
          </a:p>
          <a:p>
            <a:endParaRPr lang="es-ES" noProof="0" dirty="0" smtClean="0"/>
          </a:p>
          <a:p>
            <a:endParaRPr lang="es-ES" noProof="0" dirty="0" smtClean="0"/>
          </a:p>
          <a:p>
            <a:endParaRPr lang="es-E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91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658676E-CEBE-41F1-8101-29410B8C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EEG normal</a:t>
            </a:r>
            <a:endParaRPr lang="es-ES" noProof="0" dirty="0">
              <a:solidFill>
                <a:srgbClr val="FFFF00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="" xmlns:a16="http://schemas.microsoft.com/office/drawing/2014/main" id="{44F60EF5-8400-40F7-8A06-F7BEF6190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53" t="40268" r="40423" b="35570"/>
          <a:stretch/>
        </p:blipFill>
        <p:spPr>
          <a:xfrm>
            <a:off x="4170680" y="1690688"/>
            <a:ext cx="6935470" cy="45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05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8552442-8732-473E-9578-05970CBC0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Evolución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5C98C65-F258-4519-AC42-EFE7C47E3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El siguiente EEG, 10 semanas tras </a:t>
            </a:r>
            <a:r>
              <a:rPr lang="es-ES" i="1" noProof="0" dirty="0" err="1" smtClean="0">
                <a:solidFill>
                  <a:srgbClr val="FFFF00"/>
                </a:solidFill>
              </a:rPr>
              <a:t>Belladonna</a:t>
            </a:r>
            <a:r>
              <a:rPr lang="es-ES" i="1" noProof="0" dirty="0" smtClean="0">
                <a:solidFill>
                  <a:srgbClr val="FFFF00"/>
                </a:solidFill>
              </a:rPr>
              <a:t>, </a:t>
            </a:r>
            <a:r>
              <a:rPr lang="es-ES" noProof="0" dirty="0" smtClean="0">
                <a:solidFill>
                  <a:srgbClr val="FFFF00"/>
                </a:solidFill>
              </a:rPr>
              <a:t>es completamente normal.</a:t>
            </a:r>
            <a:r>
              <a:rPr lang="es-ES" noProof="0" dirty="0" smtClean="0"/>
              <a:t> Los neurólogos hablan de una «curación espontánea», y van eliminando gradualmente el tratamiento antiepiléptico </a:t>
            </a:r>
            <a:r>
              <a:rPr lang="es-ES" noProof="0" dirty="0" smtClean="0"/>
              <a:t>a lo largo de seis </a:t>
            </a:r>
            <a:r>
              <a:rPr lang="es-ES" noProof="0" dirty="0" smtClean="0"/>
              <a:t>meses.</a:t>
            </a:r>
          </a:p>
          <a:p>
            <a:r>
              <a:rPr lang="es-ES" noProof="0" dirty="0" smtClean="0">
                <a:solidFill>
                  <a:srgbClr val="FFFF00"/>
                </a:solidFill>
              </a:rPr>
              <a:t>Durante los siguientes 12 años, Mara se mantiene asintomática sin otras administraciones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Belladonna</a:t>
            </a:r>
            <a:r>
              <a:rPr lang="es-ES" noProof="0" dirty="0" smtClean="0">
                <a:solidFill>
                  <a:srgbClr val="FFFF00"/>
                </a:solidFill>
              </a:rPr>
              <a:t>…</a:t>
            </a:r>
          </a:p>
          <a:p>
            <a:r>
              <a:rPr lang="es-ES" noProof="0" dirty="0" smtClean="0">
                <a:solidFill>
                  <a:srgbClr val="FFFF00"/>
                </a:solidFill>
              </a:rPr>
              <a:t>... A la edad de 15 años, vuelve a instaurarse la epilepsia</a:t>
            </a:r>
            <a:r>
              <a:rPr lang="es-ES" noProof="0" dirty="0" smtClean="0"/>
              <a:t>, esta vez con crisis del Gran Mal, que no responden al tratamiento homeopático. El tratamiento convencional reduce la frecuencia de las crisis, </a:t>
            </a:r>
            <a:r>
              <a:rPr lang="es-ES" noProof="0" dirty="0" smtClean="0">
                <a:solidFill>
                  <a:srgbClr val="FFFF00"/>
                </a:solidFill>
              </a:rPr>
              <a:t>pero no logra eliminarlas por completo.</a:t>
            </a:r>
            <a:endParaRPr lang="es-E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73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6DFECD4-1CF3-4718-81AC-70FE41BD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Comentario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20B4961-C246-4D12-8C2D-4E820575B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noProof="0" dirty="0" smtClean="0"/>
              <a:t>Mara nos reserva tres sorpresas:</a:t>
            </a:r>
          </a:p>
          <a:p>
            <a:pPr marL="514350" indent="-514350">
              <a:buFont typeface="+mj-lt"/>
              <a:buAutoNum type="arabicPeriod"/>
            </a:pPr>
            <a:r>
              <a:rPr lang="es-ES" noProof="0" dirty="0" smtClean="0">
                <a:solidFill>
                  <a:srgbClr val="FFFF00"/>
                </a:solidFill>
              </a:rPr>
              <a:t>Remisión de la epilepsia tras 2 glóbulos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Belladonna</a:t>
            </a:r>
            <a:r>
              <a:rPr lang="es-ES" noProof="0" dirty="0" smtClean="0"/>
              <a:t>, pese a no haber respondido a ninguno de los diferentes 7 fármacos antiepilépticos administrados previamente. </a:t>
            </a:r>
          </a:p>
          <a:p>
            <a:pPr marL="514350" indent="-514350">
              <a:buFont typeface="+mj-lt"/>
              <a:buAutoNum type="arabicPeriod"/>
            </a:pPr>
            <a:r>
              <a:rPr lang="es-ES" noProof="0" dirty="0" smtClean="0">
                <a:solidFill>
                  <a:srgbClr val="FFFF00"/>
                </a:solidFill>
              </a:rPr>
              <a:t>Efecto mantenido durante 12 años tras la toma de dos glóbulos</a:t>
            </a:r>
            <a:r>
              <a:rPr lang="es-ES" noProof="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" noProof="0" dirty="0" smtClean="0">
                <a:solidFill>
                  <a:srgbClr val="FFFF00"/>
                </a:solidFill>
              </a:rPr>
              <a:t>Falta absoluta de respuesta a cualquier tratamiento </a:t>
            </a:r>
            <a:r>
              <a:rPr lang="es-ES" noProof="0" dirty="0" smtClean="0"/>
              <a:t>tras la recidiva de las crisis a la edad de 15 años.</a:t>
            </a:r>
          </a:p>
          <a:p>
            <a:pPr marL="0" indent="0">
              <a:buNone/>
            </a:pPr>
            <a:r>
              <a:rPr lang="es-ES" noProof="0" dirty="0" smtClean="0"/>
              <a:t>Cabe preguntarse, </a:t>
            </a:r>
            <a:r>
              <a:rPr lang="es-ES" noProof="0" dirty="0" smtClean="0"/>
              <a:t>qu</a:t>
            </a:r>
            <a:r>
              <a:rPr lang="es-ES" noProof="0" dirty="0" smtClean="0"/>
              <a:t>é</a:t>
            </a:r>
            <a:r>
              <a:rPr lang="es-ES" noProof="0" dirty="0" smtClean="0"/>
              <a:t> </a:t>
            </a:r>
            <a:r>
              <a:rPr lang="es-ES" noProof="0" dirty="0" smtClean="0"/>
              <a:t>sabemos, es decir, qué sabe la medicina realmente de la epilepsia.</a:t>
            </a:r>
          </a:p>
          <a:p>
            <a:pPr marL="0" indent="0">
              <a:buNone/>
            </a:pPr>
            <a:r>
              <a:rPr lang="es-ES" noProof="0" dirty="0" smtClean="0"/>
              <a:t> 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3896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1004C53-CE9E-4E8C-8F2B-322D5D18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Caso 3: Distrofia muscular de </a:t>
            </a:r>
            <a:r>
              <a:rPr lang="es-ES" sz="3600" noProof="0" dirty="0" err="1" smtClean="0">
                <a:solidFill>
                  <a:srgbClr val="FFFF00"/>
                </a:solidFill>
              </a:rPr>
              <a:t>Duchenne</a:t>
            </a:r>
            <a:r>
              <a:rPr lang="es-ES" sz="3600" noProof="0" dirty="0" smtClean="0">
                <a:solidFill>
                  <a:srgbClr val="FFFF00"/>
                </a:solidFill>
              </a:rPr>
              <a:t>, complicaciones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13313D6-6E4B-44EA-A309-DF82DC8860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s-ES" noProof="0" dirty="0" err="1" smtClean="0">
                <a:solidFill>
                  <a:srgbClr val="FFFF00"/>
                </a:solidFill>
              </a:rPr>
              <a:t>Leon</a:t>
            </a:r>
            <a:r>
              <a:rPr lang="es-ES" noProof="0" dirty="0" smtClean="0"/>
              <a:t> , 17 años, sufre desde la primera infancia </a:t>
            </a:r>
            <a:r>
              <a:rPr lang="es-ES" noProof="0" dirty="0" smtClean="0"/>
              <a:t>una </a:t>
            </a:r>
            <a:r>
              <a:rPr lang="es-ES" noProof="0" dirty="0" smtClean="0">
                <a:solidFill>
                  <a:srgbClr val="FFFF00"/>
                </a:solidFill>
              </a:rPr>
              <a:t>distrofia muscular tipo </a:t>
            </a:r>
            <a:r>
              <a:rPr lang="es-ES" noProof="0" dirty="0" err="1" smtClean="0">
                <a:solidFill>
                  <a:srgbClr val="FFFF00"/>
                </a:solidFill>
              </a:rPr>
              <a:t>Duchenne</a:t>
            </a:r>
            <a:r>
              <a:rPr lang="es-ES" noProof="0" dirty="0" smtClean="0"/>
              <a:t> progresiva. Desde los 10 años, está en silla de ruedas.</a:t>
            </a:r>
            <a:endParaRPr lang="es-ES" noProof="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741255DD-DFFF-4677-86EB-C81C6D6BC0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Cuadro clínico</a:t>
            </a:r>
          </a:p>
          <a:p>
            <a:r>
              <a:rPr lang="es-ES" sz="2400" noProof="0" dirty="0" smtClean="0"/>
              <a:t>Comienzo a 2 – 6 años</a:t>
            </a:r>
          </a:p>
          <a:p>
            <a:r>
              <a:rPr lang="es-ES" sz="2400" noProof="0" dirty="0" smtClean="0"/>
              <a:t>Marcha de ánade</a:t>
            </a:r>
          </a:p>
          <a:p>
            <a:r>
              <a:rPr lang="es-ES" sz="2400" noProof="0" dirty="0" err="1" smtClean="0"/>
              <a:t>Hiperlordosis</a:t>
            </a:r>
            <a:endParaRPr lang="es-ES" sz="2400" noProof="0" dirty="0" smtClean="0"/>
          </a:p>
          <a:p>
            <a:r>
              <a:rPr lang="es-ES" sz="2400" noProof="0" dirty="0" err="1" smtClean="0"/>
              <a:t>Pseudohipertrofia</a:t>
            </a:r>
            <a:r>
              <a:rPr lang="es-ES" sz="2400" noProof="0" dirty="0" smtClean="0"/>
              <a:t> de pantorrillas</a:t>
            </a:r>
          </a:p>
          <a:p>
            <a:r>
              <a:rPr lang="es-ES" sz="2400" noProof="0" dirty="0" smtClean="0"/>
              <a:t>Signo de </a:t>
            </a:r>
            <a:r>
              <a:rPr lang="es-ES" sz="2400" noProof="0" dirty="0" err="1" smtClean="0"/>
              <a:t>Gower</a:t>
            </a:r>
            <a:endParaRPr lang="es-ES" sz="2400" noProof="0" dirty="0" smtClean="0"/>
          </a:p>
          <a:p>
            <a:r>
              <a:rPr lang="es-ES" sz="2400" noProof="0" dirty="0" smtClean="0"/>
              <a:t>Dependencia precoz de la silla de ruedas</a:t>
            </a:r>
          </a:p>
          <a:p>
            <a:pPr marL="0" indent="0"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Genética:</a:t>
            </a:r>
            <a:r>
              <a:rPr lang="es-ES" sz="2400" noProof="0" dirty="0" smtClean="0"/>
              <a:t>    cromosoma X recesivo,                	      50% espontáneo</a:t>
            </a:r>
          </a:p>
          <a:p>
            <a:pPr marL="0" indent="0"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Diagnóstico:</a:t>
            </a:r>
            <a:r>
              <a:rPr lang="es-ES" sz="2400" noProof="0" dirty="0" smtClean="0"/>
              <a:t> aumento de CPK, EMG típico</a:t>
            </a:r>
          </a:p>
          <a:p>
            <a:pPr marL="0" indent="0"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Pronóstico:</a:t>
            </a:r>
            <a:r>
              <a:rPr lang="es-ES" sz="2400" noProof="0" dirty="0" smtClean="0"/>
              <a:t> 75 % de mortalidad antes de los 20 años</a:t>
            </a:r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4271805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3EEEBA9A-2E35-4078-999B-09FF79726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8520"/>
          </a:xfrm>
        </p:spPr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Signo de </a:t>
            </a:r>
            <a:r>
              <a:rPr lang="es-ES" sz="3600" noProof="0" dirty="0" err="1" smtClean="0">
                <a:solidFill>
                  <a:srgbClr val="FFFF00"/>
                </a:solidFill>
              </a:rPr>
              <a:t>Gower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1B2FC8BF-3A1C-4AE3-B15B-1D2DD8C98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5BDE6D3D-6871-41E5-B829-6388EA415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125197"/>
              </p:ext>
            </p:extLst>
          </p:nvPr>
        </p:nvGraphicFramePr>
        <p:xfrm>
          <a:off x="2496519" y="1218051"/>
          <a:ext cx="6910953" cy="495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Acrobat Document" r:id="rId3" imgW="5429042" imgH="3895487" progId="AcroExch.Document.DC">
                  <p:embed/>
                </p:oleObj>
              </mc:Choice>
              <mc:Fallback>
                <p:oleObj name="Acrobat Document" r:id="rId3" imgW="5429042" imgH="389548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6519" y="1218051"/>
                        <a:ext cx="6910953" cy="4958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187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646E3B6-F681-4E37-8E62-630826EE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EDC85B5-3104-477D-A4B4-804366689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51"/>
            <a:ext cx="10515600" cy="4813112"/>
          </a:xfrm>
        </p:spPr>
        <p:txBody>
          <a:bodyPr/>
          <a:lstStyle/>
          <a:p>
            <a:r>
              <a:rPr lang="es-ES" i="1" noProof="0" dirty="0" smtClean="0">
                <a:solidFill>
                  <a:srgbClr val="FFFF00"/>
                </a:solidFill>
              </a:rPr>
              <a:t>Sepia</a:t>
            </a:r>
            <a:r>
              <a:rPr lang="es-ES" noProof="0" dirty="0" smtClean="0">
                <a:solidFill>
                  <a:srgbClr val="FFFF00"/>
                </a:solidFill>
              </a:rPr>
              <a:t> </a:t>
            </a:r>
            <a:r>
              <a:rPr lang="es-ES" noProof="0" dirty="0" smtClean="0"/>
              <a:t>y después </a:t>
            </a:r>
            <a:r>
              <a:rPr lang="es-ES" i="1" noProof="0" dirty="0" err="1" smtClean="0">
                <a:solidFill>
                  <a:srgbClr val="FFFF00"/>
                </a:solidFill>
              </a:rPr>
              <a:t>Lycopodium</a:t>
            </a:r>
            <a:r>
              <a:rPr lang="es-ES" noProof="0" dirty="0" smtClean="0"/>
              <a:t> reducen las infecciones de vías aéreas (antes muy frecuentes).  Hasta ese momento,  la evolución es bastante buena, en comparación con otros pacientes.</a:t>
            </a:r>
          </a:p>
          <a:p>
            <a:r>
              <a:rPr lang="es-ES" noProof="0" dirty="0" smtClean="0">
                <a:solidFill>
                  <a:srgbClr val="FFFF00"/>
                </a:solidFill>
              </a:rPr>
              <a:t>IL:</a:t>
            </a:r>
            <a:r>
              <a:rPr lang="es-ES" noProof="0" dirty="0" smtClean="0"/>
              <a:t> Desde hace un año, aumentan las </a:t>
            </a:r>
            <a:r>
              <a:rPr lang="es-ES" noProof="0" dirty="0" smtClean="0">
                <a:solidFill>
                  <a:srgbClr val="FFFF00"/>
                </a:solidFill>
              </a:rPr>
              <a:t>infecciones de vías respiratorias</a:t>
            </a:r>
            <a:r>
              <a:rPr lang="es-ES" noProof="0" dirty="0" smtClean="0"/>
              <a:t> con resfriados y expectoración amarilla, </a:t>
            </a:r>
            <a:r>
              <a:rPr lang="es-ES" noProof="0" dirty="0" smtClean="0">
                <a:solidFill>
                  <a:srgbClr val="FFFF00"/>
                </a:solidFill>
              </a:rPr>
              <a:t>cefaleas </a:t>
            </a:r>
            <a:r>
              <a:rPr lang="es-ES" noProof="0" dirty="0" smtClean="0"/>
              <a:t>nocturnas y </a:t>
            </a:r>
            <a:r>
              <a:rPr lang="es-ES" noProof="0" dirty="0" smtClean="0">
                <a:solidFill>
                  <a:srgbClr val="FFFF00"/>
                </a:solidFill>
              </a:rPr>
              <a:t>trastornos </a:t>
            </a:r>
            <a:r>
              <a:rPr lang="es-ES" noProof="0" dirty="0" smtClean="0">
                <a:solidFill>
                  <a:srgbClr val="FFFF00"/>
                </a:solidFill>
              </a:rPr>
              <a:t>de dormir seguido</a:t>
            </a:r>
            <a:r>
              <a:rPr lang="es-ES" noProof="0" dirty="0" smtClean="0"/>
              <a:t>. </a:t>
            </a:r>
            <a:r>
              <a:rPr lang="es-ES" noProof="0" dirty="0" smtClean="0"/>
              <a:t>Por la mañana pronto,  mucha </a:t>
            </a:r>
            <a:r>
              <a:rPr lang="es-ES" noProof="0" dirty="0" smtClean="0">
                <a:solidFill>
                  <a:srgbClr val="FFFF00"/>
                </a:solidFill>
              </a:rPr>
              <a:t>urgencia de defecación y diarreas.</a:t>
            </a:r>
          </a:p>
          <a:p>
            <a:r>
              <a:rPr lang="es-ES" noProof="0" dirty="0" smtClean="0"/>
              <a:t>Resulta muy complicado llevar rápidamente a este paciente obeso al lavabo,  lo cual le provoca </a:t>
            </a:r>
            <a:r>
              <a:rPr lang="es-ES" noProof="0" dirty="0" smtClean="0">
                <a:solidFill>
                  <a:srgbClr val="FFFF00"/>
                </a:solidFill>
              </a:rPr>
              <a:t>irritabilidad, accesos de ira y miedos</a:t>
            </a:r>
            <a:r>
              <a:rPr lang="es-ES" noProof="0" dirty="0" smtClean="0"/>
              <a:t>. </a:t>
            </a:r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76474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4F24AFD-3226-442A-9101-45D2D8F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900"/>
          </a:xfrm>
        </p:spPr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Lista de control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698B8900-9F91-4C46-AB3D-7C240C984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3026"/>
            <a:ext cx="5181600" cy="48339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IL: Infecciones de vías aéreas</a:t>
            </a:r>
          </a:p>
          <a:p>
            <a:r>
              <a:rPr lang="es-ES" sz="2000" noProof="0" dirty="0" smtClean="0"/>
              <a:t>Resfriado amarillo</a:t>
            </a:r>
          </a:p>
          <a:p>
            <a:r>
              <a:rPr lang="es-ES" sz="2000" noProof="0" dirty="0" smtClean="0"/>
              <a:t>Respiración estertorosa</a:t>
            </a:r>
          </a:p>
          <a:p>
            <a:r>
              <a:rPr lang="es-ES" sz="2000" noProof="0" dirty="0" smtClean="0"/>
              <a:t>Tos con expectoración</a:t>
            </a:r>
          </a:p>
          <a:p>
            <a:r>
              <a:rPr lang="es-ES" sz="2000" noProof="0" dirty="0" smtClean="0"/>
              <a:t>&lt; enfriarse-P</a:t>
            </a:r>
          </a:p>
          <a:p>
            <a:r>
              <a:rPr lang="es-ES" sz="2000" noProof="0" dirty="0" smtClean="0"/>
              <a:t>&lt; frío general-P</a:t>
            </a:r>
          </a:p>
          <a:p>
            <a:r>
              <a:rPr lang="es-ES" sz="2000" noProof="0" dirty="0" smtClean="0"/>
              <a:t>&lt; movimiento-P</a:t>
            </a:r>
          </a:p>
          <a:p>
            <a:r>
              <a:rPr lang="es-ES" sz="2000" noProof="0" dirty="0" smtClean="0"/>
              <a:t>&gt; </a:t>
            </a:r>
            <a:r>
              <a:rPr lang="es-ES" sz="2000" noProof="0" dirty="0" smtClean="0"/>
              <a:t>acostado </a:t>
            </a:r>
            <a:r>
              <a:rPr lang="es-ES" sz="2000" noProof="0" dirty="0" smtClean="0"/>
              <a:t>de espaldas-P</a:t>
            </a:r>
          </a:p>
          <a:p>
            <a:pPr marL="0" indent="0"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IL: Mente</a:t>
            </a:r>
          </a:p>
          <a:p>
            <a:r>
              <a:rPr lang="es-ES" sz="2000" noProof="0" dirty="0" smtClean="0"/>
              <a:t>Irritabilidad-P</a:t>
            </a:r>
          </a:p>
          <a:p>
            <a:r>
              <a:rPr lang="es-ES" sz="2000" noProof="0" dirty="0" smtClean="0"/>
              <a:t>Miedo</a:t>
            </a:r>
          </a:p>
          <a:p>
            <a:r>
              <a:rPr lang="es-ES" sz="2000" noProof="0" dirty="0" smtClean="0"/>
              <a:t>&gt; luz-P</a:t>
            </a:r>
          </a:p>
          <a:p>
            <a:endParaRPr lang="es-ES" sz="2400" noProof="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A573FECC-EABE-4595-AA96-26F8ADA6D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8750"/>
            <a:ext cx="5181600" cy="47482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IL: Diarreas</a:t>
            </a:r>
          </a:p>
          <a:p>
            <a:r>
              <a:rPr lang="es-ES" sz="2000" noProof="0" dirty="0" smtClean="0"/>
              <a:t>Urgencia de defecación</a:t>
            </a:r>
          </a:p>
          <a:p>
            <a:r>
              <a:rPr lang="es-ES" sz="2000" noProof="0" dirty="0" smtClean="0"/>
              <a:t>Diarrea indolora</a:t>
            </a:r>
          </a:p>
          <a:p>
            <a:r>
              <a:rPr lang="es-ES" sz="2000" noProof="0" dirty="0" smtClean="0"/>
              <a:t>Hambre</a:t>
            </a:r>
          </a:p>
          <a:p>
            <a:r>
              <a:rPr lang="es-ES" sz="2000" noProof="0" dirty="0" smtClean="0"/>
              <a:t>&lt; al despertar-P</a:t>
            </a:r>
          </a:p>
          <a:p>
            <a:pPr marL="0" indent="0"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Síntomas secundarios</a:t>
            </a:r>
          </a:p>
          <a:p>
            <a:r>
              <a:rPr lang="es-ES" sz="2000" noProof="0" dirty="0" smtClean="0"/>
              <a:t>Despertar frecuente por las noches</a:t>
            </a:r>
          </a:p>
          <a:p>
            <a:r>
              <a:rPr lang="es-ES" sz="2000" noProof="0" dirty="0" smtClean="0"/>
              <a:t>Cefalea</a:t>
            </a:r>
          </a:p>
          <a:p>
            <a:r>
              <a:rPr lang="es-ES" sz="2000" noProof="0" dirty="0" smtClean="0"/>
              <a:t>Transpiración </a:t>
            </a:r>
            <a:r>
              <a:rPr lang="es-ES" sz="2000" noProof="0" dirty="0" smtClean="0"/>
              <a:t>maloliente</a:t>
            </a:r>
            <a:endParaRPr lang="es-ES" sz="2000" noProof="0" dirty="0" smtClean="0"/>
          </a:p>
          <a:p>
            <a:r>
              <a:rPr lang="es-ES" sz="2000" noProof="0" dirty="0" smtClean="0"/>
              <a:t>Descamación cutánea</a:t>
            </a:r>
          </a:p>
          <a:p>
            <a:pPr marL="0" indent="0"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Afección básica</a:t>
            </a:r>
          </a:p>
          <a:p>
            <a:r>
              <a:rPr lang="es-ES" sz="2000" noProof="0" dirty="0" smtClean="0"/>
              <a:t>Músculos flácidos , sin fuerza</a:t>
            </a:r>
          </a:p>
          <a:p>
            <a:pPr marL="0" indent="0">
              <a:buNone/>
            </a:pPr>
            <a:endParaRPr lang="es-ES" sz="2000" noProof="0" dirty="0"/>
          </a:p>
        </p:txBody>
      </p:sp>
    </p:spTree>
    <p:extLst>
      <p:ext uri="{BB962C8B-B14F-4D97-AF65-F5344CB8AC3E}">
        <p14:creationId xmlns:p14="http://schemas.microsoft.com/office/powerpoint/2010/main" val="1811464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445406FF-832E-42B5-9EDC-04F8DB326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¿Cómo vamos a proceder?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B855DC72-841A-429F-B8FF-D76855C14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noProof="0" dirty="0" smtClean="0"/>
              <a:t>1. Afección básica: Distrofia muscular</a:t>
            </a:r>
          </a:p>
          <a:p>
            <a:pPr marL="0" indent="0">
              <a:buNone/>
            </a:pPr>
            <a:r>
              <a:rPr lang="es-ES" noProof="0" dirty="0" smtClean="0"/>
              <a:t>2. Síntomas </a:t>
            </a:r>
            <a:r>
              <a:rPr lang="es-ES" noProof="0" dirty="0" smtClean="0"/>
              <a:t>subagudos</a:t>
            </a:r>
            <a:r>
              <a:rPr lang="es-ES" noProof="0" dirty="0" smtClean="0"/>
              <a:t>: infecciones de vías aéreas, diarreas, depresión</a:t>
            </a:r>
          </a:p>
          <a:p>
            <a:pPr marL="0" indent="0">
              <a:buNone/>
            </a:pPr>
            <a:r>
              <a:rPr lang="es-ES" noProof="0" dirty="0" smtClean="0"/>
              <a:t>3. Síntomas secundarios: Trastornos de dormir seguido, cefaleas</a:t>
            </a:r>
          </a:p>
          <a:p>
            <a:pPr marL="0" indent="0">
              <a:buNone/>
            </a:pPr>
            <a:endParaRPr lang="es-ES" noProof="0" dirty="0" smtClean="0"/>
          </a:p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¿Qué síntomas utilizamos en la </a:t>
            </a:r>
            <a:r>
              <a:rPr lang="es-ES" noProof="0" dirty="0" err="1" smtClean="0">
                <a:solidFill>
                  <a:srgbClr val="FFFF00"/>
                </a:solidFill>
              </a:rPr>
              <a:t>repertorización</a:t>
            </a:r>
            <a:r>
              <a:rPr lang="es-ES" noProof="0" dirty="0" smtClean="0">
                <a:solidFill>
                  <a:srgbClr val="FFFF00"/>
                </a:solidFill>
              </a:rPr>
              <a:t>?</a:t>
            </a:r>
          </a:p>
          <a:p>
            <a:pPr marL="0" indent="0">
              <a:buNone/>
            </a:pP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7987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51CB782-0472-4609-B6DD-60951A54B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err="1" smtClean="0">
                <a:solidFill>
                  <a:srgbClr val="FFFF00"/>
                </a:solidFill>
              </a:rPr>
              <a:t>Hering</a:t>
            </a:r>
            <a:r>
              <a:rPr lang="es-ES" sz="3600" noProof="0" dirty="0" smtClean="0">
                <a:solidFill>
                  <a:srgbClr val="FFFF00"/>
                </a:solidFill>
              </a:rPr>
              <a:t>: Síntomas más </a:t>
            </a:r>
            <a:r>
              <a:rPr lang="es-ES" sz="3600" noProof="0" dirty="0" smtClean="0">
                <a:solidFill>
                  <a:srgbClr val="FFFF00"/>
                </a:solidFill>
              </a:rPr>
              <a:t>recientes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833C4565-7EA4-4D1F-A3EA-FE298A6194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Síntomas polares respiratorios, mentales y gastrointestinales</a:t>
            </a:r>
          </a:p>
          <a:p>
            <a:r>
              <a:rPr lang="es-ES" sz="2400" noProof="0" dirty="0" smtClean="0"/>
              <a:t>&lt; enfriarse-P</a:t>
            </a:r>
          </a:p>
          <a:p>
            <a:r>
              <a:rPr lang="es-ES" sz="2400" noProof="0" dirty="0" smtClean="0"/>
              <a:t>&lt; frío </a:t>
            </a:r>
            <a:r>
              <a:rPr lang="es-ES" sz="2400" noProof="0" dirty="0" err="1" smtClean="0"/>
              <a:t>gral</a:t>
            </a:r>
            <a:r>
              <a:rPr lang="es-ES" sz="2400" noProof="0" dirty="0" smtClean="0"/>
              <a:t>-P</a:t>
            </a:r>
          </a:p>
          <a:p>
            <a:r>
              <a:rPr lang="es-ES" sz="2400" noProof="0" dirty="0" smtClean="0"/>
              <a:t>&lt; movimiento-P</a:t>
            </a:r>
          </a:p>
          <a:p>
            <a:r>
              <a:rPr lang="es-ES" sz="2400" noProof="0" dirty="0" smtClean="0"/>
              <a:t>&gt; acostado de espalda-P</a:t>
            </a:r>
          </a:p>
          <a:p>
            <a:r>
              <a:rPr lang="es-ES" sz="2400" noProof="0" dirty="0" smtClean="0"/>
              <a:t>Irritabilidad-P</a:t>
            </a:r>
          </a:p>
          <a:p>
            <a:r>
              <a:rPr lang="es-ES" sz="2400" noProof="0" dirty="0" smtClean="0"/>
              <a:t>&gt;  luz</a:t>
            </a:r>
          </a:p>
          <a:p>
            <a:r>
              <a:rPr lang="es-ES" sz="2400" noProof="0" dirty="0" smtClean="0"/>
              <a:t>&lt; al despertar-P</a:t>
            </a:r>
          </a:p>
          <a:p>
            <a:r>
              <a:rPr lang="es-ES" sz="2400" noProof="0" dirty="0" smtClean="0"/>
              <a:t>Hambre-P</a:t>
            </a:r>
          </a:p>
          <a:p>
            <a:endParaRPr lang="es-ES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CC4C31F6-FEA9-4AE3-BB7C-6C051BA202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Además, solo en caso de necesidad:</a:t>
            </a:r>
          </a:p>
          <a:p>
            <a:pPr marL="0" indent="0">
              <a:buNone/>
            </a:pPr>
            <a:r>
              <a:rPr lang="es-ES" sz="2400" noProof="0" dirty="0" smtClean="0"/>
              <a:t>Miedo</a:t>
            </a:r>
          </a:p>
          <a:p>
            <a:pPr marL="0" indent="0">
              <a:buNone/>
            </a:pPr>
            <a:r>
              <a:rPr lang="es-ES" sz="2400" noProof="0" dirty="0" smtClean="0"/>
              <a:t>Tos con expectoración</a:t>
            </a:r>
          </a:p>
          <a:p>
            <a:pPr marL="0" indent="0">
              <a:buNone/>
            </a:pPr>
            <a:r>
              <a:rPr lang="es-ES" sz="2400" noProof="0" dirty="0" smtClean="0"/>
              <a:t>Respiración estertorosa</a:t>
            </a:r>
          </a:p>
          <a:p>
            <a:pPr marL="0" indent="0">
              <a:buNone/>
            </a:pPr>
            <a:r>
              <a:rPr lang="es-ES" sz="2400" noProof="0" dirty="0" smtClean="0"/>
              <a:t>Resfriado amarillo</a:t>
            </a:r>
          </a:p>
          <a:p>
            <a:pPr marL="0" indent="0">
              <a:buNone/>
            </a:pPr>
            <a:r>
              <a:rPr lang="es-ES" sz="2400" noProof="0" dirty="0" smtClean="0"/>
              <a:t>Transpiración maloliente</a:t>
            </a:r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30869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CB58073-51E3-4AC9-BE04-A6003759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Caso 1: Trastornos del desarrollo psicomotor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ECDEDB4-53D9-4839-B274-89DD2C64E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8285"/>
            <a:ext cx="10515600" cy="4208678"/>
          </a:xfrm>
        </p:spPr>
        <p:txBody>
          <a:bodyPr>
            <a:normAutofit/>
          </a:bodyPr>
          <a:lstStyle/>
          <a:p>
            <a:r>
              <a:rPr lang="es-ES" noProof="0" dirty="0" smtClean="0"/>
              <a:t>Los padres de Brian </a:t>
            </a:r>
            <a:r>
              <a:rPr lang="es-ES" noProof="0" dirty="0" smtClean="0"/>
              <a:t>sufren ambos </a:t>
            </a:r>
            <a:r>
              <a:rPr lang="es-ES" noProof="0" dirty="0" smtClean="0"/>
              <a:t>TDAH; la madre no ha sido tratada nunca, mientras que el padre había recibido antaño </a:t>
            </a:r>
            <a:r>
              <a:rPr lang="es-ES" noProof="0" dirty="0" err="1" smtClean="0"/>
              <a:t>metilfenidato</a:t>
            </a:r>
            <a:r>
              <a:rPr lang="es-ES" noProof="0" dirty="0" smtClean="0"/>
              <a:t>. </a:t>
            </a:r>
          </a:p>
          <a:p>
            <a:endParaRPr lang="es-ES" noProof="0" dirty="0" smtClean="0">
              <a:solidFill>
                <a:srgbClr val="FFFF00"/>
              </a:solidFill>
            </a:endParaRPr>
          </a:p>
          <a:p>
            <a:r>
              <a:rPr lang="es-ES" noProof="0" dirty="0" smtClean="0">
                <a:solidFill>
                  <a:srgbClr val="FFFF00"/>
                </a:solidFill>
              </a:rPr>
              <a:t>Brian</a:t>
            </a:r>
            <a:r>
              <a:rPr lang="es-ES" noProof="0" dirty="0" smtClean="0"/>
              <a:t> es su primer hijo.  Durante el embarazo, el niño se movía mucho. Parto por cesárea en la semana 37 debido a posición transversal.  </a:t>
            </a:r>
            <a:r>
              <a:rPr lang="es-ES" noProof="0" dirty="0" err="1" smtClean="0"/>
              <a:t>Apgar</a:t>
            </a:r>
            <a:r>
              <a:rPr lang="es-ES" noProof="0" dirty="0" smtClean="0"/>
              <a:t> neonatal normal (8/9/9).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37102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4032FF46-1021-49F7-B748-B6575B4B5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1" y="139606"/>
            <a:ext cx="11555957" cy="655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723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BD0EAF0-FA5C-4712-A566-A6EB4EDA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96B47325-29E6-448A-9D54-ECAFEEE29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Los síntomas polares más recientes identifican </a:t>
            </a:r>
            <a:r>
              <a:rPr lang="es-ES" i="1" noProof="0" dirty="0" err="1" smtClean="0">
                <a:solidFill>
                  <a:srgbClr val="FFFF00"/>
                </a:solidFill>
              </a:rPr>
              <a:t>Carbo</a:t>
            </a:r>
            <a:r>
              <a:rPr lang="es-ES" i="1" noProof="0" dirty="0" smtClean="0">
                <a:solidFill>
                  <a:srgbClr val="FFFF00"/>
                </a:solidFill>
              </a:rPr>
              <a:t> </a:t>
            </a:r>
            <a:r>
              <a:rPr lang="es-ES" i="1" noProof="0" dirty="0" err="1" smtClean="0">
                <a:solidFill>
                  <a:srgbClr val="FFFF00"/>
                </a:solidFill>
              </a:rPr>
              <a:t>animalis</a:t>
            </a:r>
            <a:r>
              <a:rPr lang="es-ES" i="1" noProof="0" dirty="0" smtClean="0">
                <a:solidFill>
                  <a:srgbClr val="FFFF00"/>
                </a:solidFill>
              </a:rPr>
              <a:t> </a:t>
            </a:r>
            <a:r>
              <a:rPr lang="es-ES" noProof="0" dirty="0" smtClean="0"/>
              <a:t>como el medicamento más idóneo.</a:t>
            </a:r>
          </a:p>
          <a:p>
            <a:r>
              <a:rPr lang="es-ES" noProof="0" dirty="0" smtClean="0"/>
              <a:t>Asimismo, coincide con los síntomas no polares.</a:t>
            </a:r>
          </a:p>
          <a:p>
            <a:r>
              <a:rPr lang="es-ES" noProof="0" dirty="0" smtClean="0"/>
              <a:t>No obstante, no cubre la afección básica con la hipotonía muscular típica; véase la página siguiente.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3371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6A65E80-BA14-43A4-ABF3-58EF209A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3502148-C647-4DBD-8F0A-8E6A46507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44" y="246157"/>
            <a:ext cx="11571313" cy="635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086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8F3E6BC-95AB-4525-8AEF-432C71CC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Materia médica comparativa de </a:t>
            </a:r>
            <a:r>
              <a:rPr lang="es-ES" sz="3600" noProof="0" dirty="0" err="1" smtClean="0">
                <a:solidFill>
                  <a:srgbClr val="FFFF00"/>
                </a:solidFill>
              </a:rPr>
              <a:t>Carbo</a:t>
            </a:r>
            <a:r>
              <a:rPr lang="es-ES" sz="3600" noProof="0" dirty="0" smtClean="0">
                <a:solidFill>
                  <a:srgbClr val="FFFF00"/>
                </a:solidFill>
              </a:rPr>
              <a:t> </a:t>
            </a:r>
            <a:r>
              <a:rPr lang="es-ES" sz="3600" noProof="0" dirty="0" err="1" smtClean="0">
                <a:solidFill>
                  <a:srgbClr val="FFFF00"/>
                </a:solidFill>
              </a:rPr>
              <a:t>animalis</a:t>
            </a:r>
            <a:r>
              <a:rPr lang="es-ES" sz="3600" noProof="0" dirty="0" smtClean="0">
                <a:solidFill>
                  <a:srgbClr val="FFFF00"/>
                </a:solidFill>
              </a:rPr>
              <a:t> (GS)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24B5944D-B37E-4E9A-AFE0-A8977F98F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Vías respiratorias</a:t>
            </a:r>
          </a:p>
          <a:p>
            <a:pPr>
              <a:lnSpc>
                <a:spcPct val="110000"/>
              </a:lnSpc>
            </a:pPr>
            <a:r>
              <a:rPr lang="es-ES" sz="2400" i="1" noProof="0" dirty="0" smtClean="0"/>
              <a:t>Obstrucción nasal</a:t>
            </a:r>
            <a:r>
              <a:rPr lang="es-ES" sz="2400" noProof="0" dirty="0" smtClean="0"/>
              <a:t>. Mucosidad densa… </a:t>
            </a:r>
          </a:p>
          <a:p>
            <a:pPr>
              <a:lnSpc>
                <a:spcPct val="110000"/>
              </a:lnSpc>
            </a:pPr>
            <a:r>
              <a:rPr lang="es-ES" sz="2400" i="1" noProof="0" dirty="0" smtClean="0"/>
              <a:t>Respiración estertorosa en el pecho</a:t>
            </a:r>
          </a:p>
          <a:p>
            <a:pPr>
              <a:lnSpc>
                <a:spcPct val="110000"/>
              </a:lnSpc>
            </a:pPr>
            <a:r>
              <a:rPr lang="es-ES" sz="2400" i="1" noProof="0" dirty="0" smtClean="0"/>
              <a:t>Tos con expectoración</a:t>
            </a:r>
          </a:p>
          <a:p>
            <a:pPr>
              <a:lnSpc>
                <a:spcPct val="110000"/>
              </a:lnSpc>
            </a:pPr>
            <a:r>
              <a:rPr lang="es-ES" sz="2400" i="1" noProof="0" dirty="0" smtClean="0"/>
              <a:t>Tos, ronquera y transpiración </a:t>
            </a:r>
            <a:r>
              <a:rPr lang="es-ES" sz="2400" i="1" noProof="0" dirty="0" smtClean="0"/>
              <a:t>nocturna </a:t>
            </a:r>
            <a:r>
              <a:rPr lang="es-ES" sz="2400" i="1" noProof="0" dirty="0" smtClean="0"/>
              <a:t>muy maloliente y debilitante.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ES" sz="2400" noProof="0" dirty="0" smtClean="0">
                <a:solidFill>
                  <a:srgbClr val="FFFF00"/>
                </a:solidFill>
              </a:rPr>
              <a:t>Tracto gastrointestinal</a:t>
            </a:r>
          </a:p>
          <a:p>
            <a:pPr>
              <a:lnSpc>
                <a:spcPct val="110000"/>
              </a:lnSpc>
            </a:pPr>
            <a:r>
              <a:rPr lang="es-ES" sz="2400" i="1" noProof="0" dirty="0" smtClean="0"/>
              <a:t>Urgencia de defecación infructuosa con expulsión de flato maloliente</a:t>
            </a:r>
            <a:r>
              <a:rPr lang="es-ES" sz="2400" noProof="0" dirty="0" smtClean="0"/>
              <a:t>. (No se describen diarreas en GS)</a:t>
            </a:r>
          </a:p>
          <a:p>
            <a:pPr marL="0" indent="0">
              <a:buNone/>
            </a:pPr>
            <a:endParaRPr lang="es-ES" sz="2400" i="1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09B98425-7938-4503-9D54-C0BB49198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3000" noProof="0" dirty="0" smtClean="0">
                <a:solidFill>
                  <a:srgbClr val="FFFF00"/>
                </a:solidFill>
              </a:rPr>
              <a:t>Mente</a:t>
            </a:r>
          </a:p>
          <a:p>
            <a:pPr>
              <a:lnSpc>
                <a:spcPct val="120000"/>
              </a:lnSpc>
            </a:pPr>
            <a:r>
              <a:rPr lang="es-ES" sz="2400" i="1" noProof="0" dirty="0" smtClean="0"/>
              <a:t>Tendencia a la soledad; triste y siempre desea estar sola y evita cualquier conversación</a:t>
            </a:r>
            <a:r>
              <a:rPr lang="es-ES" sz="2400" noProof="0" dirty="0" smtClean="0"/>
              <a:t>. </a:t>
            </a:r>
          </a:p>
          <a:p>
            <a:pPr>
              <a:lnSpc>
                <a:spcPct val="120000"/>
              </a:lnSpc>
            </a:pPr>
            <a:r>
              <a:rPr lang="es-ES" sz="2400" i="1" noProof="0" dirty="0" smtClean="0"/>
              <a:t>Irritabilidad con mucha tristeza</a:t>
            </a:r>
            <a:r>
              <a:rPr lang="es-ES" sz="2400" noProof="0" dirty="0" smtClean="0"/>
              <a:t>. </a:t>
            </a:r>
          </a:p>
          <a:p>
            <a:pPr>
              <a:lnSpc>
                <a:spcPct val="120000"/>
              </a:lnSpc>
            </a:pPr>
            <a:r>
              <a:rPr lang="es-ES" sz="2400" i="1" noProof="0" dirty="0" smtClean="0"/>
              <a:t>Miedo en la oscuridad. </a:t>
            </a:r>
            <a:endParaRPr lang="es-ES" sz="2400" i="1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55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461FEC9-BA68-4E64-B753-EE5AB235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Administración del medicamento y evolución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5C0546A1-FDB0-4FBA-B48A-0D59F4F19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Luan recibe una dosis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Carbo</a:t>
            </a:r>
            <a:r>
              <a:rPr lang="es-ES" i="1" noProof="0" dirty="0" smtClean="0">
                <a:solidFill>
                  <a:srgbClr val="FFFF00"/>
                </a:solidFill>
              </a:rPr>
              <a:t> </a:t>
            </a:r>
            <a:r>
              <a:rPr lang="es-ES" i="1" noProof="0" dirty="0" err="1" smtClean="0">
                <a:solidFill>
                  <a:srgbClr val="FFFF00"/>
                </a:solidFill>
              </a:rPr>
              <a:t>animalis</a:t>
            </a:r>
            <a:r>
              <a:rPr lang="es-ES" i="1" noProof="0" dirty="0" smtClean="0">
                <a:solidFill>
                  <a:srgbClr val="FFFF00"/>
                </a:solidFill>
              </a:rPr>
              <a:t> </a:t>
            </a:r>
            <a:r>
              <a:rPr lang="es-ES" noProof="0" dirty="0" smtClean="0">
                <a:solidFill>
                  <a:srgbClr val="FFFF00"/>
                </a:solidFill>
              </a:rPr>
              <a:t>200 C.</a:t>
            </a:r>
          </a:p>
          <a:p>
            <a:r>
              <a:rPr lang="es-ES" noProof="0" dirty="0" smtClean="0"/>
              <a:t>En los días siguientes, desaparece su tristeza e incluso se ríe sobre sus </a:t>
            </a:r>
            <a:r>
              <a:rPr lang="es-ES" noProof="0" dirty="0" smtClean="0"/>
              <a:t>miedos. </a:t>
            </a:r>
            <a:endParaRPr lang="es-ES" noProof="0" dirty="0" smtClean="0"/>
          </a:p>
          <a:p>
            <a:r>
              <a:rPr lang="es-ES" noProof="0" dirty="0" smtClean="0"/>
              <a:t>Las diarreas desaparecen inmediatamente</a:t>
            </a:r>
            <a:r>
              <a:rPr lang="es-ES" noProof="0" dirty="0" smtClean="0"/>
              <a:t>.</a:t>
            </a:r>
            <a:endParaRPr lang="es-ES" noProof="0" dirty="0" smtClean="0"/>
          </a:p>
          <a:p>
            <a:r>
              <a:rPr lang="es-ES" noProof="0" dirty="0" smtClean="0"/>
              <a:t>Aparece tos productiva que va desapareciendo lentamente en el plazo de dos semanas.</a:t>
            </a:r>
          </a:p>
          <a:p>
            <a:r>
              <a:rPr lang="es-ES" noProof="0" dirty="0" smtClean="0"/>
              <a:t>Tras seis semanas, remite la acción y se le administra una dosis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Carbo</a:t>
            </a:r>
            <a:r>
              <a:rPr lang="es-ES" i="1" noProof="0" dirty="0" smtClean="0">
                <a:solidFill>
                  <a:srgbClr val="FFFF00"/>
                </a:solidFill>
              </a:rPr>
              <a:t>-a </a:t>
            </a:r>
            <a:r>
              <a:rPr lang="es-ES" noProof="0" dirty="0" smtClean="0">
                <a:solidFill>
                  <a:srgbClr val="FFFF00"/>
                </a:solidFill>
              </a:rPr>
              <a:t>M, </a:t>
            </a:r>
            <a:r>
              <a:rPr lang="es-ES" noProof="0" dirty="0" smtClean="0"/>
              <a:t>a la que responde de inmediato.</a:t>
            </a:r>
          </a:p>
          <a:p>
            <a:pPr marL="0" indent="0">
              <a:buNone/>
            </a:pP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04837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75BB9ED-8989-40DC-A9AE-90D6C2CD2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3CD5E7D-1BF9-432B-99B4-9B7FCAF70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Con ulteriores dosis de </a:t>
            </a:r>
            <a:r>
              <a:rPr lang="es-ES" i="1" noProof="0" dirty="0" err="1" smtClean="0"/>
              <a:t>Carbo</a:t>
            </a:r>
            <a:r>
              <a:rPr lang="es-ES" i="1" noProof="0" dirty="0" smtClean="0"/>
              <a:t> </a:t>
            </a:r>
            <a:r>
              <a:rPr lang="es-ES" i="1" noProof="0" dirty="0" err="1" smtClean="0"/>
              <a:t>animalis</a:t>
            </a:r>
            <a:r>
              <a:rPr lang="es-ES" i="1" noProof="0" dirty="0" smtClean="0"/>
              <a:t> </a:t>
            </a:r>
            <a:r>
              <a:rPr lang="es-ES" noProof="0" dirty="0" smtClean="0"/>
              <a:t>el paciente se mantiene estable durante años.</a:t>
            </a:r>
          </a:p>
          <a:p>
            <a:r>
              <a:rPr lang="es-ES" noProof="0" dirty="0" smtClean="0"/>
              <a:t>Ahora vive en un piso tutelado con un grupo ocupacional.</a:t>
            </a:r>
          </a:p>
          <a:p>
            <a:r>
              <a:rPr lang="es-ES" noProof="0" dirty="0" smtClean="0"/>
              <a:t>Actualmente, su actividad de ocio preferida son las carreras de sillas de ruedas con un colega por las glorietas de Berna.</a:t>
            </a:r>
          </a:p>
          <a:p>
            <a:r>
              <a:rPr lang="es-ES" noProof="0" dirty="0" smtClean="0">
                <a:solidFill>
                  <a:srgbClr val="FFFF00"/>
                </a:solidFill>
              </a:rPr>
              <a:t>Periodo de observación: 16 años</a:t>
            </a:r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59335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353BD5B-F814-4F03-9857-7BA88668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Comentario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8ED6BAB-A4C1-49CF-B2A0-2C389C4E1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Este caso muestra cómo podemos aplicar la regla de </a:t>
            </a:r>
            <a:r>
              <a:rPr lang="es-ES" noProof="0" dirty="0" err="1" smtClean="0"/>
              <a:t>Hering</a:t>
            </a:r>
            <a:r>
              <a:rPr lang="es-ES" noProof="0" dirty="0" smtClean="0"/>
              <a:t> en la práctica.</a:t>
            </a:r>
          </a:p>
          <a:p>
            <a:r>
              <a:rPr lang="es-ES" noProof="0" dirty="0" smtClean="0"/>
              <a:t>Conclusiones: </a:t>
            </a:r>
            <a:r>
              <a:rPr lang="es-ES" noProof="0" dirty="0" smtClean="0"/>
              <a:t>no es obligatorio incluir  en la selección de medicamentos los síntomas de la afección básica que existe desde hace tiempo.</a:t>
            </a:r>
          </a:p>
          <a:p>
            <a:r>
              <a:rPr lang="es-ES" noProof="0" dirty="0" smtClean="0"/>
              <a:t>El tratamiento paliativo puede </a:t>
            </a:r>
            <a:r>
              <a:rPr lang="es-ES" noProof="0" dirty="0" smtClean="0"/>
              <a:t>procurar </a:t>
            </a:r>
            <a:r>
              <a:rPr lang="es-ES" noProof="0" dirty="0" smtClean="0"/>
              <a:t>una prolongación clara de la vida.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90365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207AA34-4F08-40DA-8382-ED801119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Caso 4: Síndrome de latigazo recidivante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A0E5C3A-0D84-4309-874C-F4439604E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noProof="0" dirty="0" smtClean="0">
                <a:solidFill>
                  <a:srgbClr val="FFFF00"/>
                </a:solidFill>
              </a:rPr>
              <a:t>La Sra. D.S.,</a:t>
            </a:r>
            <a:r>
              <a:rPr lang="es-ES" sz="2400" noProof="0" dirty="0" smtClean="0"/>
              <a:t>  33 años,  ha sufrido  varios traumatismos de latigazo por dos accidentes de choque y uno esquiando. –  Desde entonces sufre </a:t>
            </a:r>
            <a:r>
              <a:rPr lang="es-ES" sz="2400" noProof="0" dirty="0" smtClean="0"/>
              <a:t>cefaleas </a:t>
            </a:r>
            <a:r>
              <a:rPr lang="es-ES" sz="2400" noProof="0" dirty="0" smtClean="0"/>
              <a:t>con sensación de tensión en la nuca y entre los omóplatos, sobre todo en el lado izquierdo, desencadenado por </a:t>
            </a:r>
            <a:r>
              <a:rPr lang="es-ES" sz="2400" noProof="0" dirty="0" smtClean="0"/>
              <a:t>esfuerzo </a:t>
            </a:r>
            <a:r>
              <a:rPr lang="es-ES" sz="2400" noProof="0" dirty="0" smtClean="0"/>
              <a:t>corporal y sedestación o bipedestación prolongada. A </a:t>
            </a:r>
            <a:r>
              <a:rPr lang="es-ES" sz="2400" noProof="0" dirty="0" smtClean="0"/>
              <a:t>ello </a:t>
            </a:r>
            <a:r>
              <a:rPr lang="es-ES" sz="2400" noProof="0" dirty="0" smtClean="0"/>
              <a:t>se añaden dolores </a:t>
            </a:r>
            <a:r>
              <a:rPr lang="es-ES" sz="2400" noProof="0" dirty="0" smtClean="0"/>
              <a:t>paralizantes </a:t>
            </a:r>
            <a:r>
              <a:rPr lang="es-ES" sz="2400" noProof="0" dirty="0" smtClean="0"/>
              <a:t>en el brazo izquierdo </a:t>
            </a:r>
            <a:r>
              <a:rPr lang="es-ES" sz="2400" noProof="0" dirty="0" smtClean="0"/>
              <a:t>con </a:t>
            </a:r>
            <a:r>
              <a:rPr lang="es-ES" sz="2400" noProof="0" dirty="0" smtClean="0"/>
              <a:t>hormigueo en las puntas de los dedos y dolores punzantes súbitos en el tórax izquierdo, desencadenados por tos.</a:t>
            </a:r>
          </a:p>
          <a:p>
            <a:pPr marL="0" indent="0">
              <a:buNone/>
            </a:pPr>
            <a:endParaRPr lang="es-ES" sz="2400" noProof="0" dirty="0" smtClean="0"/>
          </a:p>
          <a:p>
            <a:r>
              <a:rPr lang="es-ES" sz="2400" noProof="0" dirty="0" smtClean="0"/>
              <a:t>Como síntomas secundarios, presenta un ciclo menstrual prolongado de cinco a seis semanas </a:t>
            </a:r>
            <a:r>
              <a:rPr lang="es-ES" sz="2400" noProof="0" dirty="0" smtClean="0"/>
              <a:t>con </a:t>
            </a:r>
            <a:r>
              <a:rPr lang="es-ES" sz="2400" noProof="0" dirty="0" smtClean="0"/>
              <a:t>hemorragias persistentes, tos seca y micción interrumpida. </a:t>
            </a:r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1188053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="" xmlns:a16="http://schemas.microsoft.com/office/drawing/2014/main" id="{A043AB90-35E4-4734-A419-38132F77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Mecanismo de lesión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pic>
        <p:nvPicPr>
          <p:cNvPr id="11" name="Inhaltsplatzhalter 6">
            <a:extLst>
              <a:ext uri="{FF2B5EF4-FFF2-40B4-BE49-F238E27FC236}">
                <a16:creationId xmlns="" xmlns:a16="http://schemas.microsoft.com/office/drawing/2014/main" id="{05B21EB7-F15F-4DBD-B639-94FF414B3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887" t="46368" r="70579" b="35029"/>
          <a:stretch/>
        </p:blipFill>
        <p:spPr>
          <a:xfrm>
            <a:off x="7697492" y="925440"/>
            <a:ext cx="3244312" cy="5007119"/>
          </a:xfrm>
          <a:prstGeom prst="rect">
            <a:avLst/>
          </a:prstGeom>
        </p:spPr>
      </p:pic>
      <p:sp>
        <p:nvSpPr>
          <p:cNvPr id="2" name="1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39" y="1807321"/>
            <a:ext cx="5824538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638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61413E1-E013-4D53-828A-2BBE2ADB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Lista de control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9C72971-01BB-40EB-85AF-1CCF0B61E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sz="3000" noProof="0" dirty="0" smtClean="0">
                <a:solidFill>
                  <a:srgbClr val="FFFF00"/>
                </a:solidFill>
              </a:rPr>
              <a:t>Síndrome del latigazo</a:t>
            </a:r>
          </a:p>
          <a:p>
            <a:r>
              <a:rPr lang="es-ES" noProof="0" dirty="0" smtClean="0"/>
              <a:t>&lt; esfuerzo corporal-P</a:t>
            </a:r>
          </a:p>
          <a:p>
            <a:r>
              <a:rPr lang="es-ES" noProof="0" dirty="0" smtClean="0"/>
              <a:t>&lt; sentado-P</a:t>
            </a:r>
          </a:p>
          <a:p>
            <a:r>
              <a:rPr lang="es-ES" noProof="0" dirty="0" smtClean="0"/>
              <a:t>&lt; de pie-P</a:t>
            </a:r>
          </a:p>
          <a:p>
            <a:r>
              <a:rPr lang="es-ES" noProof="0" dirty="0" smtClean="0"/>
              <a:t>&lt; movimiento-P </a:t>
            </a:r>
          </a:p>
          <a:p>
            <a:r>
              <a:rPr lang="es-ES" noProof="0" dirty="0" smtClean="0"/>
              <a:t>&lt; doblar partes afectadas-P</a:t>
            </a:r>
          </a:p>
          <a:p>
            <a:r>
              <a:rPr lang="es-ES" noProof="0" dirty="0" smtClean="0"/>
              <a:t>&lt; al despertar-P</a:t>
            </a:r>
          </a:p>
          <a:p>
            <a:r>
              <a:rPr lang="es-ES" noProof="0" dirty="0" smtClean="0"/>
              <a:t>&gt; frotar, masajear-P</a:t>
            </a:r>
          </a:p>
          <a:p>
            <a:r>
              <a:rPr lang="es-ES" noProof="0" dirty="0" smtClean="0"/>
              <a:t>&gt; acostado-P</a:t>
            </a:r>
          </a:p>
          <a:p>
            <a:r>
              <a:rPr lang="es-ES" noProof="0" dirty="0" smtClean="0"/>
              <a:t>Dolores erráticos</a:t>
            </a:r>
          </a:p>
          <a:p>
            <a:r>
              <a:rPr lang="es-ES" noProof="0" dirty="0" smtClean="0"/>
              <a:t>&lt; tos</a:t>
            </a:r>
          </a:p>
          <a:p>
            <a:pPr marL="0" indent="0">
              <a:buNone/>
            </a:pPr>
            <a:endParaRPr lang="es-ES" noProof="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86730244-CDA1-4027-AB32-6A45A16CFF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sz="3000" noProof="0" dirty="0" err="1" smtClean="0">
                <a:solidFill>
                  <a:srgbClr val="FFFF00"/>
                </a:solidFill>
              </a:rPr>
              <a:t>Oligomenorrea</a:t>
            </a:r>
            <a:endParaRPr lang="es-ES" sz="3000" noProof="0" dirty="0" smtClean="0">
              <a:solidFill>
                <a:srgbClr val="FFFF00"/>
              </a:solidFill>
            </a:endParaRPr>
          </a:p>
          <a:p>
            <a:r>
              <a:rPr lang="es-ES" noProof="0" dirty="0" smtClean="0"/>
              <a:t>Menstruación demasiado tarde-P</a:t>
            </a:r>
          </a:p>
          <a:p>
            <a:r>
              <a:rPr lang="es-ES" noProof="0" dirty="0" smtClean="0"/>
              <a:t>Menstruación prolongada-P</a:t>
            </a:r>
          </a:p>
          <a:p>
            <a:pPr marL="0" indent="0">
              <a:buNone/>
            </a:pPr>
            <a:endParaRPr lang="es-ES" noProof="0" dirty="0" smtClean="0"/>
          </a:p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Micción</a:t>
            </a:r>
          </a:p>
          <a:p>
            <a:r>
              <a:rPr lang="es-ES" noProof="0" dirty="0" smtClean="0"/>
              <a:t>Micción interrumpida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12779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="" xmlns:a16="http://schemas.microsoft.com/office/drawing/2014/main" id="{8AECD9DE-270E-4B7F-AB03-D5CB493B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6A2BF00C-04F1-4CA9-93DB-24791EB8E6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noProof="0" dirty="0" smtClean="0"/>
              <a:t>En el periodo posnatal, Brian duerme </a:t>
            </a:r>
            <a:r>
              <a:rPr lang="es-ES" noProof="0" dirty="0" smtClean="0"/>
              <a:t>de día</a:t>
            </a:r>
            <a:r>
              <a:rPr lang="es-ES" noProof="0" dirty="0" smtClean="0"/>
              <a:t>, pero llora y grita durante toda la noche. Mama con ansia, está rápidamente lleno e igual de rápido vuelve a tener hambre.</a:t>
            </a:r>
          </a:p>
          <a:p>
            <a:r>
              <a:rPr lang="es-ES" noProof="0" dirty="0" smtClean="0"/>
              <a:t>El pediatra prescribe </a:t>
            </a:r>
            <a:r>
              <a:rPr lang="es-ES" noProof="0" dirty="0" err="1" smtClean="0"/>
              <a:t>Flatulex</a:t>
            </a:r>
            <a:r>
              <a:rPr lang="es-ES" noProof="0" dirty="0" smtClean="0"/>
              <a:t>, debido a los cólicos, pero el niño no mejora.</a:t>
            </a:r>
          </a:p>
          <a:p>
            <a:pPr marL="0" indent="0">
              <a:buNone/>
            </a:pPr>
            <a:endParaRPr lang="es-ES" noProof="0" dirty="0" smtClean="0"/>
          </a:p>
          <a:p>
            <a:endParaRPr lang="es-ES" noProof="0" dirty="0"/>
          </a:p>
        </p:txBody>
      </p:sp>
      <p:pic>
        <p:nvPicPr>
          <p:cNvPr id="7" name="Inhaltsplatzhalter 6" descr="Ein Bild, das drinnen, Person, legend enthält.&#10;&#10;Mit hoher Zuverlässigkeit generierte Beschreibung">
            <a:extLst>
              <a:ext uri="{FF2B5EF4-FFF2-40B4-BE49-F238E27FC236}">
                <a16:creationId xmlns="" xmlns:a16="http://schemas.microsoft.com/office/drawing/2014/main" id="{E2299AA1-159E-4FE3-BB28-13E363CA9A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7" r="33347" b="18945"/>
          <a:stretch/>
        </p:blipFill>
        <p:spPr>
          <a:xfrm rot="5400000">
            <a:off x="7266131" y="2120699"/>
            <a:ext cx="3645278" cy="3427095"/>
          </a:xfrm>
        </p:spPr>
      </p:pic>
    </p:spTree>
    <p:extLst>
      <p:ext uri="{BB962C8B-B14F-4D97-AF65-F5344CB8AC3E}">
        <p14:creationId xmlns:p14="http://schemas.microsoft.com/office/powerpoint/2010/main" val="1291580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0B87D80B-CE80-4E6E-B6A1-E3D584022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Procedimiento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0ED21121-3CE8-451D-AB3F-702378FCC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noProof="0" dirty="0" smtClean="0"/>
          </a:p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Primero </a:t>
            </a:r>
            <a:r>
              <a:rPr lang="es-ES" noProof="0" dirty="0" err="1" smtClean="0">
                <a:solidFill>
                  <a:srgbClr val="FFFF00"/>
                </a:solidFill>
              </a:rPr>
              <a:t>repertorizamos</a:t>
            </a:r>
            <a:r>
              <a:rPr lang="es-ES" noProof="0" dirty="0" smtClean="0">
                <a:solidFill>
                  <a:srgbClr val="FFFF00"/>
                </a:solidFill>
              </a:rPr>
              <a:t> los síntomas polares de la afección principal: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s-ES" noProof="0" dirty="0" smtClean="0"/>
              <a:t>26 medicamentos cubren todos los síntomas ab, 14 de ellos sin contraindicaciones.</a:t>
            </a:r>
          </a:p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Ahora añadimos los síntomas principales no polares: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s-ES" noProof="0" dirty="0" smtClean="0">
                <a:sym typeface="Wingdings" panose="05000000000000000000" pitchFamily="2" charset="2"/>
              </a:rPr>
              <a:t>6 medicamentos lo cubren todo, 5 de ellos sin contraindicaciones</a:t>
            </a:r>
          </a:p>
          <a:p>
            <a:pPr marL="0" indent="0">
              <a:buNone/>
            </a:pP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38909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8F4A6827-02B2-4760-850F-BE7DC4F69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6" y="289376"/>
            <a:ext cx="11473431" cy="618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791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17295CF-0C91-4A37-A174-116B8E02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BC1AFAC-A92B-4794-B362-709D14B01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noProof="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  <a:sym typeface="Wingdings" panose="05000000000000000000" pitchFamily="2" charset="2"/>
              </a:rPr>
              <a:t>Ahora incluimos los síntomas secundarios en la </a:t>
            </a:r>
            <a:r>
              <a:rPr lang="es-ES" noProof="0" dirty="0" err="1" smtClean="0">
                <a:solidFill>
                  <a:srgbClr val="FFFF00"/>
                </a:solidFill>
                <a:sym typeface="Wingdings" panose="05000000000000000000" pitchFamily="2" charset="2"/>
              </a:rPr>
              <a:t>repertorización</a:t>
            </a:r>
            <a:r>
              <a:rPr lang="es-ES" noProof="0" dirty="0" smtClean="0">
                <a:solidFill>
                  <a:srgbClr val="FFFF00"/>
                </a:solidFill>
                <a:sym typeface="Wingdings" panose="05000000000000000000" pitchFamily="2" charset="2"/>
              </a:rPr>
              <a:t> :</a:t>
            </a:r>
          </a:p>
          <a:p>
            <a:pPr marL="0" indent="0">
              <a:buNone/>
            </a:pPr>
            <a:r>
              <a:rPr lang="es-ES" noProof="0" dirty="0" smtClean="0">
                <a:sym typeface="Wingdings" panose="05000000000000000000" pitchFamily="2" charset="2"/>
              </a:rPr>
              <a:t> 3 medicamentos cubren todos los síntomas. Únicamente </a:t>
            </a:r>
            <a:r>
              <a:rPr lang="es-ES" i="1" noProof="0" dirty="0" err="1" smtClean="0">
                <a:sym typeface="Wingdings" panose="05000000000000000000" pitchFamily="2" charset="2"/>
              </a:rPr>
              <a:t>Zincum</a:t>
            </a:r>
            <a:r>
              <a:rPr lang="es-ES" noProof="0" dirty="0" smtClean="0">
                <a:sym typeface="Wingdings" panose="05000000000000000000" pitchFamily="2" charset="2"/>
              </a:rPr>
              <a:t> no tiene contraindicaciones.</a:t>
            </a:r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43431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C61197A-9C16-41A4-BF57-9A5A1880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" y="156878"/>
            <a:ext cx="11803750" cy="665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5522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05ED730-3C02-473C-9B42-C29C5E22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Materia médica comparativa de </a:t>
            </a:r>
            <a:r>
              <a:rPr lang="es-ES" sz="3600" noProof="0" dirty="0" err="1" smtClean="0">
                <a:solidFill>
                  <a:srgbClr val="FFFF00"/>
                </a:solidFill>
              </a:rPr>
              <a:t>Zincum</a:t>
            </a:r>
            <a:r>
              <a:rPr lang="es-ES" sz="3600" noProof="0" dirty="0" smtClean="0">
                <a:solidFill>
                  <a:srgbClr val="FFFF00"/>
                </a:solidFill>
              </a:rPr>
              <a:t> (GS)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239D9DE-FDFE-4948-8E8E-290703644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297"/>
            <a:ext cx="10515600" cy="4332665"/>
          </a:xfrm>
        </p:spPr>
        <p:txBody>
          <a:bodyPr>
            <a:normAutofit/>
          </a:bodyPr>
          <a:lstStyle/>
          <a:p>
            <a:r>
              <a:rPr lang="es-ES" sz="2400" i="1" noProof="0" dirty="0" smtClean="0"/>
              <a:t>Cefalea </a:t>
            </a:r>
            <a:r>
              <a:rPr lang="es-ES" sz="2400" i="1" noProof="0" dirty="0" err="1" smtClean="0"/>
              <a:t>presiva</a:t>
            </a:r>
            <a:r>
              <a:rPr lang="es-ES" sz="2400" i="1" noProof="0" dirty="0" smtClean="0"/>
              <a:t> al despertar. Presión en occipucio tras caminar al aire libre. </a:t>
            </a:r>
          </a:p>
          <a:p>
            <a:r>
              <a:rPr lang="es-ES" sz="2400" i="1" noProof="0" dirty="0" smtClean="0"/>
              <a:t>Rigidez </a:t>
            </a:r>
            <a:r>
              <a:rPr lang="es-ES" sz="2400" i="1" noProof="0" dirty="0" err="1" smtClean="0"/>
              <a:t>calambroide</a:t>
            </a:r>
            <a:r>
              <a:rPr lang="es-ES" sz="2400" i="1" noProof="0" dirty="0" smtClean="0"/>
              <a:t> de la nuca izquierda. Dolores en nuca y espalda como apaleadas y </a:t>
            </a:r>
            <a:r>
              <a:rPr lang="es-ES" sz="2400" i="1" noProof="0" dirty="0" smtClean="0"/>
              <a:t>como por exceso de fatiga, </a:t>
            </a:r>
            <a:r>
              <a:rPr lang="es-ES" sz="2400" i="1" noProof="0" dirty="0" smtClean="0"/>
              <a:t>debido a demasiado esfuerzo.</a:t>
            </a:r>
          </a:p>
          <a:p>
            <a:r>
              <a:rPr lang="es-ES" sz="2400" i="1" noProof="0" dirty="0" smtClean="0"/>
              <a:t>Pinchazos por debajo del omóplato izquierdo hasta delante a la zona torácica izquierda. </a:t>
            </a:r>
          </a:p>
          <a:p>
            <a:r>
              <a:rPr lang="es-ES" sz="2400" i="1" noProof="0" dirty="0" smtClean="0"/>
              <a:t>Dolor apaleado del brazo izquierdo. </a:t>
            </a:r>
          </a:p>
          <a:p>
            <a:r>
              <a:rPr lang="es-ES" sz="2400" i="1" noProof="0" dirty="0" smtClean="0"/>
              <a:t>Adormecimiento de las manos, pronto al despertar. </a:t>
            </a:r>
          </a:p>
          <a:p>
            <a:r>
              <a:rPr lang="es-ES" sz="2400" i="1" noProof="0" dirty="0" smtClean="0"/>
              <a:t>Regla, después de 37 </a:t>
            </a:r>
            <a:r>
              <a:rPr lang="es-ES" sz="2400" i="1" noProof="0" dirty="0" smtClean="0"/>
              <a:t>d</a:t>
            </a:r>
            <a:r>
              <a:rPr lang="es-ES" sz="2400" i="1" noProof="0" dirty="0" smtClean="0"/>
              <a:t>ía</a:t>
            </a:r>
            <a:r>
              <a:rPr lang="es-ES" sz="2400" i="1" noProof="0" dirty="0" smtClean="0"/>
              <a:t>s </a:t>
            </a:r>
            <a:r>
              <a:rPr lang="es-ES" sz="2400" i="1" noProof="0" dirty="0" smtClean="0"/>
              <a:t>de ausencia, bastante fuerte, sobre todo de noche y al </a:t>
            </a:r>
            <a:r>
              <a:rPr lang="es-ES" sz="2400" i="1" noProof="0" dirty="0" smtClean="0"/>
              <a:t>caminar</a:t>
            </a:r>
            <a:r>
              <a:rPr lang="es-ES" sz="2400" i="1" noProof="0" dirty="0" smtClean="0"/>
              <a:t>.</a:t>
            </a:r>
            <a:endParaRPr lang="es-ES" sz="2400" i="1" noProof="0" dirty="0"/>
          </a:p>
        </p:txBody>
      </p:sp>
    </p:spTree>
    <p:extLst>
      <p:ext uri="{BB962C8B-B14F-4D97-AF65-F5344CB8AC3E}">
        <p14:creationId xmlns:p14="http://schemas.microsoft.com/office/powerpoint/2010/main" val="2506417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9EAD744-E071-4293-973E-48F6F8A6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Administración del medicamento y evolución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2AF4D60B-BF29-4FC8-B161-988162F7D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noProof="0" dirty="0" err="1" smtClean="0"/>
              <a:t>Frau</a:t>
            </a:r>
            <a:r>
              <a:rPr lang="es-ES" noProof="0" dirty="0" smtClean="0"/>
              <a:t> S. recibe una dosis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Zincum</a:t>
            </a:r>
            <a:r>
              <a:rPr lang="es-ES" noProof="0" dirty="0" smtClean="0">
                <a:solidFill>
                  <a:srgbClr val="FFFF00"/>
                </a:solidFill>
              </a:rPr>
              <a:t> 200 C.</a:t>
            </a:r>
          </a:p>
          <a:p>
            <a:r>
              <a:rPr lang="es-ES" noProof="0" dirty="0" smtClean="0"/>
              <a:t>En los primeros tres días, desaparecieron todas las molestias. Tras un </a:t>
            </a:r>
            <a:r>
              <a:rPr lang="es-ES" noProof="0" dirty="0" smtClean="0"/>
              <a:t>esfuerzo </a:t>
            </a:r>
            <a:r>
              <a:rPr lang="es-ES" noProof="0" dirty="0" smtClean="0"/>
              <a:t>corporal en el cuarto día, empezó un hormigueo en el </a:t>
            </a:r>
            <a:r>
              <a:rPr lang="es-ES" noProof="0" dirty="0" smtClean="0"/>
              <a:t>brazo </a:t>
            </a:r>
            <a:r>
              <a:rPr lang="es-ES" noProof="0" dirty="0" smtClean="0"/>
              <a:t>izquierdo «como una tendinitis», que fue remitiendo a lo largo de varias </a:t>
            </a:r>
            <a:r>
              <a:rPr lang="es-ES" noProof="0" dirty="0" smtClean="0"/>
              <a:t>semanas </a:t>
            </a:r>
            <a:r>
              <a:rPr lang="es-ES" noProof="0" dirty="0" smtClean="0"/>
              <a:t>para desaparecer </a:t>
            </a:r>
            <a:r>
              <a:rPr lang="es-ES" noProof="0" dirty="0" smtClean="0"/>
              <a:t>despu</a:t>
            </a:r>
            <a:r>
              <a:rPr lang="es-ES" noProof="0" dirty="0" smtClean="0"/>
              <a:t>és </a:t>
            </a:r>
            <a:r>
              <a:rPr lang="es-ES" noProof="0" dirty="0" smtClean="0"/>
              <a:t>completamente</a:t>
            </a:r>
            <a:r>
              <a:rPr lang="es-ES" noProof="0" dirty="0" smtClean="0"/>
              <a:t>. Desde entonces, se ha calmado toda la sintomatología del síndrome de latigazo.</a:t>
            </a:r>
          </a:p>
          <a:p>
            <a:r>
              <a:rPr lang="es-ES" noProof="0" dirty="0" smtClean="0"/>
              <a:t>Con respecto a la menstruación, ha tenido seis hemorragias breves en un mes con sangre negra </a:t>
            </a:r>
            <a:r>
              <a:rPr lang="es-ES" noProof="0" dirty="0" smtClean="0"/>
              <a:t>y coágulos, </a:t>
            </a:r>
            <a:r>
              <a:rPr lang="es-ES" noProof="0" dirty="0" smtClean="0"/>
              <a:t>acompañadas con dolores cólicos. Después también desapareció esta sintomatología y se instauró un ciclo </a:t>
            </a:r>
            <a:r>
              <a:rPr lang="es-ES" noProof="0" dirty="0" smtClean="0"/>
              <a:t>regular. Ya </a:t>
            </a:r>
            <a:r>
              <a:rPr lang="es-ES" noProof="0" dirty="0" smtClean="0"/>
              <a:t>no se administraron más medicamentos.</a:t>
            </a:r>
          </a:p>
          <a:p>
            <a:r>
              <a:rPr lang="es-ES" noProof="0" dirty="0" smtClean="0"/>
              <a:t>Periodo de observación: 12 años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26484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305416A-51FE-4404-851A-3E2512CC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Comentario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1E97B6C9-E2B3-47B3-9BDC-A60BBD17F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noProof="0" dirty="0" smtClean="0"/>
              <a:t>Lo sorprendente en este caso es que una sintomatología </a:t>
            </a:r>
            <a:r>
              <a:rPr lang="es-ES" noProof="0" dirty="0" err="1" smtClean="0"/>
              <a:t>álgica</a:t>
            </a:r>
            <a:r>
              <a:rPr lang="es-ES" noProof="0" dirty="0" smtClean="0"/>
              <a:t> muy molesta de varios años de duración se haya resuelto con tres glóbulos de </a:t>
            </a:r>
            <a:r>
              <a:rPr lang="es-ES" i="1" noProof="0" dirty="0" err="1" smtClean="0"/>
              <a:t>Zincum</a:t>
            </a:r>
            <a:r>
              <a:rPr lang="es-ES" noProof="0" dirty="0" smtClean="0"/>
              <a:t> 200 C.</a:t>
            </a:r>
          </a:p>
          <a:p>
            <a:r>
              <a:rPr lang="es-ES" noProof="0" dirty="0" smtClean="0"/>
              <a:t>Las </a:t>
            </a:r>
            <a:r>
              <a:rPr lang="es-ES" noProof="0" dirty="0" smtClean="0"/>
              <a:t>frecuentes </a:t>
            </a:r>
            <a:r>
              <a:rPr lang="es-ES" noProof="0" dirty="0" smtClean="0"/>
              <a:t>hemorragias en las primeras semanas probablemente significan un proceso de drenaje que precisaba el </a:t>
            </a:r>
            <a:r>
              <a:rPr lang="es-ES" noProof="0" dirty="0" smtClean="0"/>
              <a:t>organismo </a:t>
            </a:r>
            <a:r>
              <a:rPr lang="es-ES" noProof="0" dirty="0" smtClean="0"/>
              <a:t>para reestablecer un nuevo equilibrio.</a:t>
            </a:r>
          </a:p>
          <a:p>
            <a:r>
              <a:rPr lang="es-ES" noProof="0" dirty="0" smtClean="0"/>
              <a:t>Este caso también muestra que la determinación del medicamento a veces es igual a un </a:t>
            </a:r>
            <a:r>
              <a:rPr lang="es-ES" noProof="0" dirty="0" err="1" smtClean="0"/>
              <a:t>puzzle</a:t>
            </a:r>
            <a:r>
              <a:rPr lang="es-ES" noProof="0" dirty="0" smtClean="0"/>
              <a:t> </a:t>
            </a:r>
            <a:r>
              <a:rPr lang="es-ES" noProof="0" dirty="0" smtClean="0"/>
              <a:t>en el que todo ha de corresponderse.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76770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FCE3DEA-3D21-488C-B4E8-90D5EE90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Caso 5: Afección </a:t>
            </a:r>
            <a:r>
              <a:rPr lang="es-ES" sz="3600" noProof="0" dirty="0" err="1" smtClean="0">
                <a:solidFill>
                  <a:srgbClr val="FFFF00"/>
                </a:solidFill>
              </a:rPr>
              <a:t>cerebelar</a:t>
            </a:r>
            <a:r>
              <a:rPr lang="es-ES" sz="3600" noProof="0" dirty="0" smtClean="0">
                <a:solidFill>
                  <a:srgbClr val="FFFF00"/>
                </a:solidFill>
              </a:rPr>
              <a:t> </a:t>
            </a:r>
            <a:r>
              <a:rPr lang="es-ES" sz="3600" noProof="0" dirty="0" smtClean="0">
                <a:solidFill>
                  <a:srgbClr val="FFFF00"/>
                </a:solidFill>
              </a:rPr>
              <a:t>atáxico-</a:t>
            </a:r>
            <a:r>
              <a:rPr lang="es-ES" sz="3600" noProof="0" dirty="0" err="1" smtClean="0">
                <a:solidFill>
                  <a:srgbClr val="FFFF00"/>
                </a:solidFill>
              </a:rPr>
              <a:t>discinética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6A7E9AA3-2110-4521-A845-FE8BA3824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150"/>
            <a:ext cx="10515600" cy="4595813"/>
          </a:xfrm>
        </p:spPr>
        <p:txBody>
          <a:bodyPr>
            <a:normAutofit lnSpcReduction="10000"/>
          </a:bodyPr>
          <a:lstStyle/>
          <a:p>
            <a:r>
              <a:rPr lang="es-ES" sz="2400" noProof="0" dirty="0" smtClean="0">
                <a:solidFill>
                  <a:srgbClr val="FFFF00"/>
                </a:solidFill>
              </a:rPr>
              <a:t>La Sra. L.I.</a:t>
            </a:r>
            <a:r>
              <a:rPr lang="es-ES" sz="2400" noProof="0" dirty="0" smtClean="0"/>
              <a:t> , 44 años, sufre desde la adolescencia </a:t>
            </a:r>
            <a:r>
              <a:rPr lang="es-ES" sz="2400" noProof="0" dirty="0" smtClean="0"/>
              <a:t>una </a:t>
            </a:r>
            <a:r>
              <a:rPr lang="es-ES" sz="2400" noProof="0" dirty="0" smtClean="0"/>
              <a:t>afección </a:t>
            </a:r>
            <a:r>
              <a:rPr lang="es-ES" sz="2400" noProof="0" dirty="0" err="1" smtClean="0"/>
              <a:t>cerebelar</a:t>
            </a:r>
            <a:r>
              <a:rPr lang="es-ES" sz="2400" noProof="0" dirty="0" smtClean="0"/>
              <a:t> </a:t>
            </a:r>
            <a:r>
              <a:rPr lang="es-ES" sz="2400" noProof="0" dirty="0" smtClean="0"/>
              <a:t>atáxico-</a:t>
            </a:r>
            <a:r>
              <a:rPr lang="es-ES" sz="2400" noProof="0" dirty="0" err="1" smtClean="0"/>
              <a:t>discinética</a:t>
            </a:r>
            <a:r>
              <a:rPr lang="es-ES" sz="2400" noProof="0" dirty="0" smtClean="0"/>
              <a:t> de herencia autosómico-dominante. Inicialmente, cada dos meses sufría un episodio leve de ataxia que duraba tres a cuatro días. En los intervalos estaba asintomática.</a:t>
            </a:r>
          </a:p>
          <a:p>
            <a:r>
              <a:rPr lang="es-ES" sz="2400" noProof="0" dirty="0" smtClean="0"/>
              <a:t>Desde hace dos años, ha aumentado claramente </a:t>
            </a:r>
            <a:r>
              <a:rPr lang="es-ES" sz="2400" noProof="0" dirty="0" smtClean="0"/>
              <a:t>la </a:t>
            </a:r>
            <a:r>
              <a:rPr lang="es-ES" sz="2400" noProof="0" dirty="0" smtClean="0"/>
              <a:t>frecuencia de los episodios de ataxia y, en los intervalos, se mantienen los síntomas de forma más leve.</a:t>
            </a:r>
          </a:p>
          <a:p>
            <a:r>
              <a:rPr lang="es-ES" sz="2400" noProof="0" dirty="0" smtClean="0"/>
              <a:t>Se presenta por una consulta de su hija que sufre la misma afección. Esta vez los síntomas son masivos. </a:t>
            </a:r>
            <a:r>
              <a:rPr lang="es-ES" sz="2400" noProof="0" dirty="0" smtClean="0">
                <a:solidFill>
                  <a:srgbClr val="FFFF00"/>
                </a:solidFill>
              </a:rPr>
              <a:t>Apenas puede </a:t>
            </a:r>
            <a:r>
              <a:rPr lang="es-ES" sz="2400" noProof="0" dirty="0" smtClean="0">
                <a:solidFill>
                  <a:srgbClr val="FFFF00"/>
                </a:solidFill>
              </a:rPr>
              <a:t>hablar, </a:t>
            </a:r>
            <a:r>
              <a:rPr lang="es-ES" sz="2400" noProof="0" dirty="0" smtClean="0">
                <a:solidFill>
                  <a:srgbClr val="FFFF00"/>
                </a:solidFill>
              </a:rPr>
              <a:t>tiene visión </a:t>
            </a:r>
            <a:r>
              <a:rPr lang="es-ES" sz="2400" noProof="0" dirty="0" smtClean="0">
                <a:solidFill>
                  <a:srgbClr val="FFFF00"/>
                </a:solidFill>
              </a:rPr>
              <a:t>doble y se </a:t>
            </a:r>
            <a:r>
              <a:rPr lang="es-ES" sz="2400" noProof="0" dirty="0" smtClean="0">
                <a:solidFill>
                  <a:srgbClr val="FFFF00"/>
                </a:solidFill>
              </a:rPr>
              <a:t>tambalea al </a:t>
            </a:r>
            <a:r>
              <a:rPr lang="es-ES" sz="2400" noProof="0" dirty="0" smtClean="0">
                <a:solidFill>
                  <a:srgbClr val="FFFF00"/>
                </a:solidFill>
              </a:rPr>
              <a:t>caminar. Se observa una completa descoordinaci</a:t>
            </a:r>
            <a:r>
              <a:rPr lang="es-ES" sz="2400" noProof="0" dirty="0" smtClean="0">
                <a:solidFill>
                  <a:srgbClr val="FFFF00"/>
                </a:solidFill>
              </a:rPr>
              <a:t>ón de</a:t>
            </a:r>
            <a:r>
              <a:rPr lang="es-ES" sz="2400" noProof="0" dirty="0" smtClean="0">
                <a:solidFill>
                  <a:srgbClr val="FFFF00"/>
                </a:solidFill>
              </a:rPr>
              <a:t> sus movimientos de brazos y manos.</a:t>
            </a:r>
            <a:endParaRPr lang="es-ES" sz="2400" noProof="0" dirty="0" smtClean="0">
              <a:solidFill>
                <a:srgbClr val="FFFF00"/>
              </a:solidFill>
            </a:endParaRPr>
          </a:p>
          <a:p>
            <a:r>
              <a:rPr lang="es-ES" sz="2400" noProof="0" dirty="0" smtClean="0"/>
              <a:t>Dado que el tratamiento homeopático de su hija (</a:t>
            </a:r>
            <a:r>
              <a:rPr lang="es-ES" sz="2400" i="1" noProof="0" dirty="0" err="1" smtClean="0"/>
              <a:t>Pulsatilla</a:t>
            </a:r>
            <a:r>
              <a:rPr lang="es-ES" sz="2400" noProof="0" dirty="0" smtClean="0"/>
              <a:t>, luego </a:t>
            </a:r>
            <a:r>
              <a:rPr lang="es-ES" sz="2400" i="1" noProof="0" dirty="0" smtClean="0"/>
              <a:t>Sepia</a:t>
            </a:r>
            <a:r>
              <a:rPr lang="es-ES" sz="2400" noProof="0" dirty="0" smtClean="0"/>
              <a:t> y finalmente </a:t>
            </a:r>
            <a:r>
              <a:rPr lang="es-ES" sz="2400" i="1" noProof="0" dirty="0" err="1" smtClean="0"/>
              <a:t>Silicea</a:t>
            </a:r>
            <a:r>
              <a:rPr lang="es-ES" sz="2400" noProof="0" dirty="0" smtClean="0"/>
              <a:t>) ha procurado una mejoría del 80 %, le propongo que pruebe con homeopatía. </a:t>
            </a:r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2736438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AE24795-8B0E-437C-AAAB-BFAF286F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18" y="112995"/>
            <a:ext cx="6441743" cy="674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586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E68B7F0-E13B-4241-863B-1D60F54A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Lista de control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EA2C0D96-B034-4C09-9B5C-E29A8B216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5900"/>
            <a:ext cx="5181600" cy="46910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600" noProof="0" dirty="0" smtClean="0">
                <a:solidFill>
                  <a:srgbClr val="FFFF00"/>
                </a:solidFill>
              </a:rPr>
              <a:t>Ataxia y </a:t>
            </a:r>
            <a:r>
              <a:rPr lang="es-ES" sz="2600" noProof="0" dirty="0" err="1" smtClean="0">
                <a:solidFill>
                  <a:srgbClr val="FFFF00"/>
                </a:solidFill>
              </a:rPr>
              <a:t>discinesia</a:t>
            </a:r>
            <a:endParaRPr lang="es-ES" sz="2600" noProof="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ES" sz="2200" noProof="0" dirty="0" smtClean="0"/>
              <a:t>Tambalearse, tics musculares, visión doble, limitación del campo de visión, </a:t>
            </a:r>
          </a:p>
          <a:p>
            <a:r>
              <a:rPr lang="es-ES" sz="2200" noProof="0" dirty="0" smtClean="0"/>
              <a:t>Deseo de aire libre-P</a:t>
            </a:r>
          </a:p>
          <a:p>
            <a:r>
              <a:rPr lang="es-ES" sz="2200" noProof="0" dirty="0" smtClean="0"/>
              <a:t>&lt; tiempo caliente-P</a:t>
            </a:r>
          </a:p>
          <a:p>
            <a:r>
              <a:rPr lang="es-ES" sz="2200" noProof="0" dirty="0" smtClean="0"/>
              <a:t>&lt; caminar-P</a:t>
            </a:r>
          </a:p>
          <a:p>
            <a:r>
              <a:rPr lang="es-ES" sz="2200" noProof="0" dirty="0" smtClean="0"/>
              <a:t>&lt; esfuerzo corporal-P</a:t>
            </a:r>
          </a:p>
          <a:p>
            <a:r>
              <a:rPr lang="es-ES" sz="2200" noProof="0" dirty="0" smtClean="0"/>
              <a:t>&lt; tras levantarse de la cama-P</a:t>
            </a:r>
          </a:p>
          <a:p>
            <a:r>
              <a:rPr lang="es-ES" sz="2200" noProof="0" dirty="0" smtClean="0"/>
              <a:t>&lt; tragar-P</a:t>
            </a:r>
          </a:p>
          <a:p>
            <a:r>
              <a:rPr lang="es-ES" sz="2200" noProof="0" dirty="0" smtClean="0"/>
              <a:t>&lt; hablar-P</a:t>
            </a:r>
          </a:p>
          <a:p>
            <a:r>
              <a:rPr lang="es-ES" sz="2200" noProof="0" dirty="0" smtClean="0"/>
              <a:t>&gt; acostado-P</a:t>
            </a:r>
          </a:p>
          <a:p>
            <a:r>
              <a:rPr lang="es-ES" sz="2200" noProof="0" dirty="0" smtClean="0"/>
              <a:t>&gt; frío</a:t>
            </a:r>
          </a:p>
          <a:p>
            <a:pPr marL="0" indent="0">
              <a:buNone/>
            </a:pPr>
            <a:endParaRPr lang="es-ES" sz="2200" noProof="0" dirty="0" smtClean="0"/>
          </a:p>
          <a:p>
            <a:endParaRPr lang="es-ES" sz="2400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991C5A3A-9DD4-4A6B-AEF7-A1094B85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2575"/>
            <a:ext cx="5181600" cy="46243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600" noProof="0" dirty="0" smtClean="0">
                <a:solidFill>
                  <a:srgbClr val="FFFF00"/>
                </a:solidFill>
              </a:rPr>
              <a:t>Cefalea</a:t>
            </a:r>
          </a:p>
          <a:p>
            <a:r>
              <a:rPr lang="es-ES" sz="2200" noProof="0" dirty="0" smtClean="0"/>
              <a:t>&lt; al despertar-P</a:t>
            </a:r>
          </a:p>
          <a:p>
            <a:r>
              <a:rPr lang="es-ES" sz="2200" noProof="0" dirty="0" smtClean="0"/>
              <a:t>&lt; luz-P</a:t>
            </a:r>
          </a:p>
          <a:p>
            <a:r>
              <a:rPr lang="es-ES" sz="2200" noProof="0" dirty="0" smtClean="0"/>
              <a:t>&lt; </a:t>
            </a:r>
            <a:r>
              <a:rPr lang="es-ES" sz="2200" noProof="0" dirty="0" smtClean="0"/>
              <a:t>forzar la vista-</a:t>
            </a:r>
            <a:r>
              <a:rPr lang="es-ES" sz="2200" noProof="0" dirty="0" smtClean="0"/>
              <a:t>P</a:t>
            </a:r>
          </a:p>
          <a:p>
            <a:r>
              <a:rPr lang="es-ES" sz="2200" noProof="0" dirty="0" smtClean="0"/>
              <a:t>&lt; leer-P</a:t>
            </a:r>
          </a:p>
          <a:p>
            <a:r>
              <a:rPr lang="es-ES" sz="2200" noProof="0" dirty="0" smtClean="0"/>
              <a:t>&gt; reposo-P</a:t>
            </a:r>
          </a:p>
          <a:p>
            <a:r>
              <a:rPr lang="es-ES" sz="2200" noProof="0" dirty="0" smtClean="0"/>
              <a:t>&gt; acostado de espaldas-P</a:t>
            </a:r>
          </a:p>
          <a:p>
            <a:r>
              <a:rPr lang="es-ES" sz="2200" noProof="0" dirty="0" smtClean="0"/>
              <a:t>&gt; enfriarse-P</a:t>
            </a:r>
          </a:p>
          <a:p>
            <a:r>
              <a:rPr lang="es-ES" sz="2200" noProof="0" dirty="0" smtClean="0"/>
              <a:t>Sed-P</a:t>
            </a:r>
          </a:p>
          <a:p>
            <a:r>
              <a:rPr lang="es-ES" sz="2200" noProof="0" dirty="0" smtClean="0"/>
              <a:t>Falta de apetito-P</a:t>
            </a:r>
          </a:p>
          <a:p>
            <a:pPr marL="0" indent="0">
              <a:buNone/>
            </a:pPr>
            <a:r>
              <a:rPr lang="es-ES" sz="2600" noProof="0" dirty="0" smtClean="0">
                <a:solidFill>
                  <a:srgbClr val="FFFF00"/>
                </a:solidFill>
              </a:rPr>
              <a:t>Retención urinaria, diarreas</a:t>
            </a:r>
            <a:endParaRPr lang="es-ES" sz="2600" noProof="0" dirty="0"/>
          </a:p>
        </p:txBody>
      </p:sp>
    </p:spTree>
    <p:extLst>
      <p:ext uri="{BB962C8B-B14F-4D97-AF65-F5344CB8AC3E}">
        <p14:creationId xmlns:p14="http://schemas.microsoft.com/office/powerpoint/2010/main" val="68799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14E56B4B-9C67-4413-9885-4162F609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A07AF8B9-15B5-43AC-890F-ED76A7789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r>
              <a:rPr lang="es-ES" noProof="0" dirty="0" smtClean="0"/>
              <a:t>Con el tiempo, </a:t>
            </a:r>
            <a:r>
              <a:rPr lang="es-ES" noProof="0" dirty="0" smtClean="0"/>
              <a:t>Brian también </a:t>
            </a:r>
            <a:r>
              <a:rPr lang="es-ES" noProof="0" dirty="0" smtClean="0"/>
              <a:t>llora durante el día, cuando </a:t>
            </a:r>
            <a:r>
              <a:rPr lang="es-ES" noProof="0" dirty="0" smtClean="0"/>
              <a:t>no </a:t>
            </a:r>
            <a:r>
              <a:rPr lang="es-ES" noProof="0" dirty="0" smtClean="0"/>
              <a:t>está en brazos o no se le mueve.</a:t>
            </a:r>
          </a:p>
          <a:p>
            <a:r>
              <a:rPr lang="es-ES" noProof="0" dirty="0" smtClean="0"/>
              <a:t>Al intentar pasar a la alimentación con papillas, el niño empieza a «rumiar»: como un hámster, mantiene largo </a:t>
            </a:r>
            <a:r>
              <a:rPr lang="es-ES" noProof="0" dirty="0" smtClean="0"/>
              <a:t>rato </a:t>
            </a:r>
            <a:r>
              <a:rPr lang="es-ES" noProof="0" dirty="0" smtClean="0"/>
              <a:t>los alimentos más sólidos en la boca, para después volver a expulsarlos.</a:t>
            </a:r>
          </a:p>
          <a:p>
            <a:r>
              <a:rPr lang="es-ES" noProof="0" dirty="0" smtClean="0"/>
              <a:t>El pediatra opina que el niño simplemente necesita mucha atención y mucho cariño. Posteriormente se le podría dar un fármaco (</a:t>
            </a:r>
            <a:r>
              <a:rPr lang="es-ES" noProof="0" dirty="0" err="1" smtClean="0"/>
              <a:t>Ritalin</a:t>
            </a:r>
            <a:r>
              <a:rPr lang="es-ES" noProof="0" dirty="0" smtClean="0"/>
              <a:t>).</a:t>
            </a:r>
          </a:p>
          <a:p>
            <a:r>
              <a:rPr lang="es-ES" noProof="0" dirty="0" smtClean="0"/>
              <a:t>Los padres están casi al límite de sus fuerzas por tener que llevarlo constantemente en brazos, por lo que recurren al tratamiento homeopático.</a:t>
            </a:r>
          </a:p>
          <a:p>
            <a:pPr marL="0" indent="0">
              <a:buNone/>
            </a:pP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39057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C79D517-7710-440E-A903-FCD01808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Procedimiento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CD1A46C3-898D-4753-BD8B-C1D584513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noProof="0" dirty="0" smtClean="0"/>
              <a:t>Tenemos 18 síntomas polares, que es más bien mucho.</a:t>
            </a:r>
          </a:p>
          <a:p>
            <a:r>
              <a:rPr lang="es-ES" sz="2400" noProof="0" dirty="0" smtClean="0"/>
              <a:t>En primer lugar, </a:t>
            </a:r>
            <a:r>
              <a:rPr lang="es-ES" sz="2400" noProof="0" dirty="0" err="1" smtClean="0"/>
              <a:t>repertorizamos</a:t>
            </a:r>
            <a:r>
              <a:rPr lang="es-ES" sz="2400" noProof="0" dirty="0" smtClean="0"/>
              <a:t> la enfermedad principal (ataxia), y después por separado la afección secundaria (cefalea).</a:t>
            </a:r>
          </a:p>
          <a:p>
            <a:r>
              <a:rPr lang="es-ES" sz="2400" noProof="0" dirty="0" smtClean="0"/>
              <a:t>Después comparamos el resultado y escogemos un medicamento que coincida con ambas afecciones.</a:t>
            </a:r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418220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623CE34D-F8B0-4736-923C-842A5F33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err="1" smtClean="0">
                <a:solidFill>
                  <a:srgbClr val="FFFF00"/>
                </a:solidFill>
              </a:rPr>
              <a:t>Repertorización</a:t>
            </a:r>
            <a:r>
              <a:rPr lang="es-ES" noProof="0" dirty="0" smtClean="0">
                <a:solidFill>
                  <a:srgbClr val="FFFF00"/>
                </a:solidFill>
              </a:rPr>
              <a:t> de la ataxia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3" y="1405293"/>
            <a:ext cx="10945575" cy="511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237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7EA749-83CC-4A17-93E0-451F0AB3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089" y="195791"/>
            <a:ext cx="10515600" cy="1325563"/>
          </a:xfrm>
        </p:spPr>
        <p:txBody>
          <a:bodyPr>
            <a:normAutofit/>
          </a:bodyPr>
          <a:lstStyle/>
          <a:p>
            <a:r>
              <a:rPr lang="es-ES" noProof="0" dirty="0" err="1" smtClean="0">
                <a:solidFill>
                  <a:srgbClr val="FFFF00"/>
                </a:solidFill>
              </a:rPr>
              <a:t>Repertorización</a:t>
            </a:r>
            <a:r>
              <a:rPr lang="es-ES" noProof="0" dirty="0" smtClean="0">
                <a:solidFill>
                  <a:srgbClr val="FFFF00"/>
                </a:solidFill>
              </a:rPr>
              <a:t> de los síntomas secundarios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5" y="1444033"/>
            <a:ext cx="10959223" cy="529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0492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3E379F5-944C-4761-B6B6-0A5A0A22C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MM comparativa (GS)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0F13977-5F2E-4A44-8401-A1323A22D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noProof="0" dirty="0" err="1" smtClean="0">
                <a:solidFill>
                  <a:srgbClr val="FFFF00"/>
                </a:solidFill>
              </a:rPr>
              <a:t>Natrium</a:t>
            </a:r>
            <a:r>
              <a:rPr lang="es-ES" noProof="0" dirty="0" smtClean="0">
                <a:solidFill>
                  <a:srgbClr val="FFFF00"/>
                </a:solidFill>
              </a:rPr>
              <a:t> </a:t>
            </a:r>
            <a:r>
              <a:rPr lang="es-ES" noProof="0" dirty="0" err="1" smtClean="0">
                <a:solidFill>
                  <a:srgbClr val="FFFF00"/>
                </a:solidFill>
              </a:rPr>
              <a:t>mur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10EF440-508B-4A7E-8B59-868CE08227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sz="2400" i="1" noProof="0" dirty="0" smtClean="0"/>
              <a:t>Torpeza por la que tropieza por todas partes y se le cae todo de la mano. </a:t>
            </a:r>
          </a:p>
          <a:p>
            <a:r>
              <a:rPr lang="es-ES" sz="2400" i="1" noProof="0" dirty="0" smtClean="0"/>
              <a:t>En los ataques, presenta movimientos increíbles con brazos, cabeza y piernas, </a:t>
            </a:r>
          </a:p>
          <a:p>
            <a:r>
              <a:rPr lang="es-ES" sz="2400" i="1" noProof="0" dirty="0" smtClean="0"/>
              <a:t>Tics en músculos y extremidades. </a:t>
            </a:r>
          </a:p>
          <a:p>
            <a:pPr marL="0" indent="0">
              <a:buNone/>
            </a:pPr>
            <a:r>
              <a:rPr lang="es-ES" sz="2400" i="1" noProof="0" dirty="0" smtClean="0"/>
              <a:t> </a:t>
            </a:r>
            <a:endParaRPr lang="es-ES" sz="2400" i="1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2A42B328-0B95-4208-BF07-4DCA1070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noProof="0" dirty="0" err="1" smtClean="0">
                <a:solidFill>
                  <a:srgbClr val="FFFF00"/>
                </a:solidFill>
              </a:rPr>
              <a:t>Crocus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356C7FB4-973B-4A39-A7CE-C664B5ABCD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ES" sz="2400" i="1" noProof="0" dirty="0" smtClean="0"/>
              <a:t>Tics musculares. </a:t>
            </a:r>
          </a:p>
          <a:p>
            <a:r>
              <a:rPr lang="es-ES" sz="2400" i="1" noProof="0" dirty="0" smtClean="0"/>
              <a:t>Contracción espasmódica de determinados músculos. </a:t>
            </a:r>
          </a:p>
          <a:p>
            <a:r>
              <a:rPr lang="es-ES" sz="2400" i="1" noProof="0" dirty="0" smtClean="0"/>
              <a:t>Ataques de corea (cada 8 días, </a:t>
            </a:r>
            <a:r>
              <a:rPr lang="es-ES" sz="2400" i="1" noProof="0" dirty="0" smtClean="0"/>
              <a:t>hacia el atardecer, canta</a:t>
            </a:r>
            <a:r>
              <a:rPr lang="es-ES" sz="2400" i="1" noProof="0" dirty="0" smtClean="0"/>
              <a:t>, se </a:t>
            </a:r>
            <a:r>
              <a:rPr lang="es-ES" sz="2400" i="1" noProof="0" dirty="0" smtClean="0"/>
              <a:t>r</a:t>
            </a:r>
            <a:r>
              <a:rPr lang="es-ES" sz="2400" i="1" noProof="0" dirty="0" smtClean="0"/>
              <a:t>í</a:t>
            </a:r>
            <a:r>
              <a:rPr lang="es-ES" sz="2400" i="1" noProof="0" dirty="0" smtClean="0"/>
              <a:t>e </a:t>
            </a:r>
            <a:r>
              <a:rPr lang="es-ES" sz="2400" i="1" noProof="0" dirty="0" smtClean="0"/>
              <a:t>y baila). </a:t>
            </a:r>
            <a:endParaRPr lang="es-ES" sz="2400" i="1" noProof="0" dirty="0"/>
          </a:p>
        </p:txBody>
      </p:sp>
    </p:spTree>
    <p:extLst>
      <p:ext uri="{BB962C8B-B14F-4D97-AF65-F5344CB8AC3E}">
        <p14:creationId xmlns:p14="http://schemas.microsoft.com/office/powerpoint/2010/main" val="24672822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="" xmlns:a16="http://schemas.microsoft.com/office/drawing/2014/main" id="{F460633A-4E84-49CC-BCF6-937C1D75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noProof="0" dirty="0" smtClean="0">
                <a:solidFill>
                  <a:srgbClr val="FFFF00"/>
                </a:solidFill>
              </a:rPr>
              <a:t>					   </a:t>
            </a:r>
            <a:endParaRPr lang="es-ES" sz="9600" noProof="0" dirty="0">
              <a:solidFill>
                <a:srgbClr val="FFFF00"/>
              </a:solidFill>
            </a:endParaRPr>
          </a:p>
        </p:txBody>
      </p:sp>
      <p:pic>
        <p:nvPicPr>
          <p:cNvPr id="21" name="Inhaltsplatzhalter 20" descr="Ein Bild, das Himmel, draußen, Wasser, Sonnenuntergang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2152E315-5033-4EA8-B2C5-E3EB06A6A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63" y="1"/>
            <a:ext cx="9028785" cy="6772274"/>
          </a:xfrm>
        </p:spPr>
      </p:pic>
    </p:spTree>
    <p:extLst>
      <p:ext uri="{BB962C8B-B14F-4D97-AF65-F5344CB8AC3E}">
        <p14:creationId xmlns:p14="http://schemas.microsoft.com/office/powerpoint/2010/main" val="28546440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="" xmlns:a16="http://schemas.microsoft.com/office/drawing/2014/main" id="{07AE851A-D41E-4687-B364-76B45519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Administración del medicamento y evolución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="" xmlns:a16="http://schemas.microsoft.com/office/drawing/2014/main" id="{C3741038-7515-4836-9C84-7025D0941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noProof="0" dirty="0" smtClean="0"/>
              <a:t>La Sra. I. recibe una dosis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Natrium</a:t>
            </a:r>
            <a:r>
              <a:rPr lang="es-ES" i="1" noProof="0" dirty="0" smtClean="0">
                <a:solidFill>
                  <a:srgbClr val="FFFF00"/>
                </a:solidFill>
              </a:rPr>
              <a:t> </a:t>
            </a:r>
            <a:r>
              <a:rPr lang="es-ES" i="1" noProof="0" dirty="0" err="1" smtClean="0">
                <a:solidFill>
                  <a:srgbClr val="FFFF00"/>
                </a:solidFill>
              </a:rPr>
              <a:t>mur</a:t>
            </a:r>
            <a:r>
              <a:rPr lang="es-ES" i="1" noProof="0" dirty="0" smtClean="0">
                <a:solidFill>
                  <a:srgbClr val="FFFF00"/>
                </a:solidFill>
              </a:rPr>
              <a:t> </a:t>
            </a:r>
            <a:r>
              <a:rPr lang="es-ES" noProof="0" dirty="0" smtClean="0">
                <a:solidFill>
                  <a:srgbClr val="FFFF00"/>
                </a:solidFill>
              </a:rPr>
              <a:t>200 C</a:t>
            </a:r>
            <a:r>
              <a:rPr lang="es-ES" noProof="0" dirty="0" smtClean="0"/>
              <a:t>.</a:t>
            </a:r>
          </a:p>
          <a:p>
            <a:r>
              <a:rPr lang="es-ES" noProof="0" dirty="0" smtClean="0"/>
              <a:t>En los primeros siete días, los síntomas empeoran y después se produce una clara relajación, está menos tensa y la ataxia desciende claramente durante  dos semanas. Después vuelve a empeorar algo. Finalmente, </a:t>
            </a:r>
            <a:r>
              <a:rPr lang="es-ES" noProof="0" dirty="0" smtClean="0"/>
              <a:t>califica </a:t>
            </a:r>
            <a:r>
              <a:rPr lang="es-ES" noProof="0" dirty="0" smtClean="0"/>
              <a:t>la mejora  en un 40%.</a:t>
            </a:r>
          </a:p>
          <a:p>
            <a:r>
              <a:rPr lang="es-ES" noProof="0" dirty="0" smtClean="0"/>
              <a:t>Continuamos con </a:t>
            </a:r>
            <a:r>
              <a:rPr lang="es-ES" i="1" noProof="0" dirty="0" err="1" smtClean="0">
                <a:solidFill>
                  <a:srgbClr val="FFFF00"/>
                </a:solidFill>
              </a:rPr>
              <a:t>Nat</a:t>
            </a:r>
            <a:r>
              <a:rPr lang="es-ES" i="1" noProof="0" dirty="0" smtClean="0">
                <a:solidFill>
                  <a:srgbClr val="FFFF00"/>
                </a:solidFill>
              </a:rPr>
              <a:t>-m.</a:t>
            </a:r>
            <a:r>
              <a:rPr lang="es-ES" noProof="0" dirty="0" smtClean="0">
                <a:solidFill>
                  <a:srgbClr val="FFFF00"/>
                </a:solidFill>
              </a:rPr>
              <a:t> M y XM a intervalos de 3 semanas</a:t>
            </a:r>
            <a:r>
              <a:rPr lang="es-ES" noProof="0" dirty="0" smtClean="0"/>
              <a:t>.</a:t>
            </a:r>
          </a:p>
          <a:p>
            <a:r>
              <a:rPr lang="es-ES" noProof="0" dirty="0" smtClean="0"/>
              <a:t>Si bien, con esta pauta, presenta fases de ataxia cada 4 días que solo duran unos horas. </a:t>
            </a:r>
            <a:r>
              <a:rPr lang="es-ES" noProof="0" dirty="0" smtClean="0"/>
              <a:t>Califica </a:t>
            </a:r>
            <a:r>
              <a:rPr lang="es-ES" noProof="0" dirty="0" smtClean="0"/>
              <a:t>la mejoría en un 60-70%.</a:t>
            </a:r>
          </a:p>
          <a:p>
            <a:r>
              <a:rPr lang="es-ES" noProof="0" dirty="0" smtClean="0"/>
              <a:t>Probamos </a:t>
            </a:r>
            <a:r>
              <a:rPr lang="es-ES" i="1" noProof="0" dirty="0" err="1" smtClean="0">
                <a:solidFill>
                  <a:srgbClr val="FFFF00"/>
                </a:solidFill>
              </a:rPr>
              <a:t>Nat</a:t>
            </a:r>
            <a:r>
              <a:rPr lang="es-ES" i="1" noProof="0" dirty="0" smtClean="0">
                <a:solidFill>
                  <a:srgbClr val="FFFF00"/>
                </a:solidFill>
              </a:rPr>
              <a:t>-m. </a:t>
            </a:r>
            <a:r>
              <a:rPr lang="es-ES" noProof="0" dirty="0" smtClean="0">
                <a:solidFill>
                  <a:srgbClr val="FFFF00"/>
                </a:solidFill>
              </a:rPr>
              <a:t>200 C cada 4 días</a:t>
            </a:r>
            <a:r>
              <a:rPr lang="es-ES" noProof="0" dirty="0" smtClean="0"/>
              <a:t>, pero nada cambia.</a:t>
            </a:r>
          </a:p>
          <a:p>
            <a:endParaRPr lang="es-ES" noProof="0" dirty="0" smtClean="0"/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213583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16" descr="Ein Bild, das Gras, Pflanze, Blume, draußen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CE9D3F52-E81E-453E-AEF7-42AA5B8D856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26" y="0"/>
            <a:ext cx="9143998" cy="6857999"/>
          </a:xfrm>
        </p:spPr>
      </p:pic>
    </p:spTree>
    <p:extLst>
      <p:ext uri="{BB962C8B-B14F-4D97-AF65-F5344CB8AC3E}">
        <p14:creationId xmlns:p14="http://schemas.microsoft.com/office/powerpoint/2010/main" val="2576370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CC2C5B0-0D95-4E33-B14E-8AEA129FB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Evolución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23ED429B-32CB-45EC-8DC7-5072DF587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Ahora pasamos a </a:t>
            </a:r>
            <a:r>
              <a:rPr lang="es-ES" i="1" noProof="0" dirty="0" err="1" smtClean="0">
                <a:solidFill>
                  <a:srgbClr val="FFFF00"/>
                </a:solidFill>
              </a:rPr>
              <a:t>Crocus</a:t>
            </a:r>
            <a:r>
              <a:rPr lang="es-ES" noProof="0" dirty="0" smtClean="0">
                <a:solidFill>
                  <a:srgbClr val="FFFF00"/>
                </a:solidFill>
              </a:rPr>
              <a:t> 200 C</a:t>
            </a:r>
            <a:r>
              <a:rPr lang="es-ES" noProof="0" dirty="0" smtClean="0"/>
              <a:t>.</a:t>
            </a:r>
          </a:p>
          <a:p>
            <a:r>
              <a:rPr lang="es-ES" noProof="0" dirty="0" smtClean="0"/>
              <a:t>Con ello, ya solo se producen episodios de ataxia cada 10 días. En los intervalos sin ataxia, mejora el equilibrio.</a:t>
            </a:r>
          </a:p>
          <a:p>
            <a:r>
              <a:rPr lang="es-ES" noProof="0" dirty="0" smtClean="0"/>
              <a:t>Con más dosis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Crocus</a:t>
            </a:r>
            <a:r>
              <a:rPr lang="es-ES" noProof="0" dirty="0" smtClean="0">
                <a:solidFill>
                  <a:srgbClr val="FFFF00"/>
                </a:solidFill>
              </a:rPr>
              <a:t> (M, XM, LM, CM), </a:t>
            </a:r>
            <a:r>
              <a:rPr lang="es-ES" noProof="0" dirty="0" smtClean="0"/>
              <a:t>la paciente alcanza una mejora estable de alrededor de un 80%. </a:t>
            </a:r>
          </a:p>
          <a:p>
            <a:r>
              <a:rPr lang="es-ES" noProof="0" dirty="0" smtClean="0"/>
              <a:t>Así continuamos…</a:t>
            </a:r>
            <a:br>
              <a:rPr lang="es-ES" noProof="0" dirty="0" smtClean="0"/>
            </a:b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366412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4C392B7-1755-4F82-8EB4-921B9601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54F3271-146E-4008-BF18-BC12B1877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noProof="0" dirty="0" smtClean="0"/>
          </a:p>
          <a:p>
            <a:pPr marL="0" indent="0" algn="ctr">
              <a:buNone/>
            </a:pPr>
            <a:endParaRPr lang="es-ES" sz="3600" noProof="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s-ES" sz="3600" noProof="0" dirty="0" smtClean="0">
                <a:solidFill>
                  <a:srgbClr val="FFFF00"/>
                </a:solidFill>
              </a:rPr>
              <a:t>En este caso he cometido dos errores.</a:t>
            </a:r>
          </a:p>
          <a:p>
            <a:pPr marL="0" indent="0" algn="ctr">
              <a:buNone/>
            </a:pPr>
            <a:r>
              <a:rPr lang="es-ES" sz="3600" noProof="0" dirty="0" smtClean="0">
                <a:solidFill>
                  <a:srgbClr val="FFFF00"/>
                </a:solidFill>
              </a:rPr>
              <a:t>¿Cuáles?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287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BDA3BC1-4C1A-4714-AD7D-D6694DDA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noProof="0" dirty="0" smtClean="0">
                <a:solidFill>
                  <a:srgbClr val="FFFF00"/>
                </a:solidFill>
              </a:rPr>
              <a:t> </a:t>
            </a:r>
            <a:endParaRPr lang="es-ES" sz="3600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1FAC4ED-C4A9-4CA3-BA26-568F90B90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s-ES" noProof="0" dirty="0" smtClean="0"/>
              <a:t>No haber cumplido </a:t>
            </a:r>
            <a:r>
              <a:rPr lang="es-ES" noProof="0" dirty="0" smtClean="0"/>
              <a:t>con el orden de rango de los síntomas según </a:t>
            </a:r>
            <a:r>
              <a:rPr lang="es-ES" noProof="0" dirty="0" err="1" smtClean="0"/>
              <a:t>Bönninghausen</a:t>
            </a:r>
            <a:r>
              <a:rPr lang="es-ES" noProof="0" dirty="0" smtClean="0"/>
              <a:t> :</a:t>
            </a:r>
          </a:p>
          <a:p>
            <a:pPr marL="0" indent="0">
              <a:buNone/>
            </a:pPr>
            <a:r>
              <a:rPr lang="es-ES" noProof="0" dirty="0" smtClean="0"/>
              <a:t>	</a:t>
            </a:r>
            <a:r>
              <a:rPr lang="es-ES" noProof="0" dirty="0" smtClean="0">
                <a:solidFill>
                  <a:srgbClr val="FFFF00"/>
                </a:solidFill>
              </a:rPr>
              <a:t>Síntoma principal antes que el secundario,</a:t>
            </a:r>
          </a:p>
          <a:p>
            <a:pPr marL="514350" indent="-514350">
              <a:buAutoNum type="arabicPeriod" startAt="2"/>
            </a:pPr>
            <a:r>
              <a:rPr lang="es-ES" noProof="0" dirty="0" smtClean="0"/>
              <a:t>y no tener en cuenta el valor de la diferencia de polaridad</a:t>
            </a:r>
          </a:p>
          <a:p>
            <a:pPr marL="0" indent="0">
              <a:buNone/>
            </a:pPr>
            <a:r>
              <a:rPr lang="es-ES" noProof="0" dirty="0" smtClean="0"/>
              <a:t>	</a:t>
            </a:r>
            <a:r>
              <a:rPr lang="es-ES" noProof="0" dirty="0" smtClean="0">
                <a:solidFill>
                  <a:srgbClr val="FFFF00"/>
                </a:solidFill>
              </a:rPr>
              <a:t>El valor de la diferencia de polaridad es un dato más importante que la comparación de la MM.</a:t>
            </a:r>
            <a:endParaRPr lang="es-E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31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3203E52-E67A-4F8A-ACD4-2AA5ED7C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Aspectos psicomotores </a:t>
            </a:r>
            <a:r>
              <a:rPr lang="es-ES" noProof="0" dirty="0" smtClean="0">
                <a:solidFill>
                  <a:srgbClr val="FFFF00"/>
                </a:solidFill>
              </a:rPr>
              <a:t>con 7 </a:t>
            </a:r>
            <a:r>
              <a:rPr lang="es-ES" noProof="0" dirty="0" smtClean="0">
                <a:solidFill>
                  <a:srgbClr val="FFFF00"/>
                </a:solidFill>
              </a:rPr>
              <a:t>meses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483FDE9-77DE-4510-A75F-658549869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noProof="0" dirty="0" smtClean="0"/>
              <a:t>Sonreír a las 10 semanas, agarrar a los 5 meses.</a:t>
            </a:r>
          </a:p>
          <a:p>
            <a:r>
              <a:rPr lang="es-ES" sz="2400" noProof="0" dirty="0" smtClean="0"/>
              <a:t>Rechaza alimentos sólidos (a partir del 5º mes).</a:t>
            </a:r>
          </a:p>
          <a:p>
            <a:r>
              <a:rPr lang="es-ES" sz="2400" noProof="0" dirty="0" smtClean="0"/>
              <a:t>La papilla desencadena un reflejo nauseoso.</a:t>
            </a:r>
          </a:p>
          <a:p>
            <a:r>
              <a:rPr lang="es-ES" sz="2400" noProof="0" dirty="0" smtClean="0"/>
              <a:t>Trastornos del ritmo nocturno-diurno (llora durante toda la noche).</a:t>
            </a:r>
          </a:p>
          <a:p>
            <a:r>
              <a:rPr lang="es-ES" sz="2400" noProof="0" dirty="0" smtClean="0"/>
              <a:t>Todavía no se sienta.</a:t>
            </a:r>
          </a:p>
          <a:p>
            <a:r>
              <a:rPr lang="es-ES" sz="2400" noProof="0" dirty="0" smtClean="0"/>
              <a:t>Solo quiere ser amamantado.</a:t>
            </a:r>
          </a:p>
          <a:p>
            <a:r>
              <a:rPr lang="es-ES" sz="2400" noProof="0" dirty="0" smtClean="0"/>
              <a:t>Llantos y gritos frecuentes. </a:t>
            </a:r>
          </a:p>
          <a:p>
            <a:pPr marL="0" indent="0">
              <a:buNone/>
            </a:pPr>
            <a:endParaRPr lang="es-ES" sz="2400" noProof="0" dirty="0" smtClean="0"/>
          </a:p>
          <a:p>
            <a:pPr marL="0" indent="0">
              <a:buNone/>
            </a:pPr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34538907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A4EE528-EFFA-443B-8E2F-00F8F06ED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Caso 6: </a:t>
            </a:r>
            <a:r>
              <a:rPr lang="es-ES" noProof="0" dirty="0" err="1" smtClean="0">
                <a:solidFill>
                  <a:srgbClr val="FFFF00"/>
                </a:solidFill>
              </a:rPr>
              <a:t>Paraparesia</a:t>
            </a:r>
            <a:r>
              <a:rPr lang="es-ES" noProof="0" dirty="0" smtClean="0">
                <a:solidFill>
                  <a:srgbClr val="FFFF00"/>
                </a:solidFill>
              </a:rPr>
              <a:t> en piernas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8B6D53C-62A5-4D92-BE2D-21E136FEC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noProof="0" dirty="0" smtClean="0"/>
              <a:t>Los antecedentes de </a:t>
            </a:r>
            <a:r>
              <a:rPr lang="es-ES" noProof="0" dirty="0" smtClean="0">
                <a:solidFill>
                  <a:srgbClr val="FFFF00"/>
                </a:solidFill>
              </a:rPr>
              <a:t>Mara</a:t>
            </a:r>
            <a:r>
              <a:rPr lang="es-ES" noProof="0" dirty="0" smtClean="0"/>
              <a:t>, 12 años,  no muestra nada a destacar, a excepción de anginas relativamente  frecuentes.</a:t>
            </a:r>
          </a:p>
          <a:p>
            <a:r>
              <a:rPr lang="es-ES" noProof="0" dirty="0" smtClean="0"/>
              <a:t>Cinco días antes de la consulta, tuvo un colapso al levantarse de la cama y, debido a la </a:t>
            </a:r>
            <a:r>
              <a:rPr lang="es-ES" noProof="0" dirty="0" smtClean="0"/>
              <a:t>debilidad, </a:t>
            </a:r>
            <a:r>
              <a:rPr lang="es-ES" noProof="0" dirty="0" smtClean="0"/>
              <a:t>ya no puede </a:t>
            </a:r>
            <a:r>
              <a:rPr lang="es-ES" noProof="0" dirty="0" smtClean="0"/>
              <a:t>aguantarse de pie sobre </a:t>
            </a:r>
            <a:r>
              <a:rPr lang="es-ES" noProof="0" dirty="0" smtClean="0"/>
              <a:t>las dos piernas.</a:t>
            </a:r>
          </a:p>
          <a:p>
            <a:r>
              <a:rPr lang="es-ES" noProof="0" dirty="0" smtClean="0"/>
              <a:t>Los padres la traen al servicio de urgencias de la clínica pediátrica.</a:t>
            </a:r>
          </a:p>
          <a:p>
            <a:r>
              <a:rPr lang="es-ES" noProof="0" dirty="0" smtClean="0"/>
              <a:t>En este servicio, se determina una debilidad motora y una disminución de la sensibilidad en ambas piernas. </a:t>
            </a:r>
          </a:p>
          <a:p>
            <a:r>
              <a:rPr lang="es-ES" noProof="0" dirty="0" smtClean="0"/>
              <a:t>Columna vertebral sin dolor; </a:t>
            </a:r>
            <a:r>
              <a:rPr lang="es-ES" noProof="0" dirty="0" smtClean="0"/>
              <a:t>pares </a:t>
            </a:r>
            <a:r>
              <a:rPr lang="es-ES" noProof="0" dirty="0" smtClean="0"/>
              <a:t>craneales y extremidades superiores bien; sin nivel sensorial.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39723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6184C6-9502-4E77-9B9A-EDAA2C32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Diagnóstico: síndrome de conversión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94255AA9-CEAB-4068-96D4-7FAEDD58F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329"/>
            <a:ext cx="10515600" cy="4611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noProof="0" dirty="0" smtClean="0"/>
              <a:t>Dado que los hallazgos neurológicos no se corresponden con las lesiones somáticas, se establece el diagnóstico de síndrome de conversión. </a:t>
            </a:r>
          </a:p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Definición</a:t>
            </a:r>
          </a:p>
          <a:p>
            <a:r>
              <a:rPr lang="es-ES" noProof="0" dirty="0" smtClean="0"/>
              <a:t>En el síndrome de conversión, el paciente imita inconscientemente enfermedades corporales, sin que haya signos orgánicos patológicos. </a:t>
            </a:r>
          </a:p>
          <a:p>
            <a:r>
              <a:rPr lang="es-ES" noProof="0" dirty="0" smtClean="0"/>
              <a:t>Se produce sobre todo en personas histéricas, que dramatizan los síntomas y no son capaces de distinguir entre fantasía y realidad.</a:t>
            </a:r>
          </a:p>
          <a:p>
            <a:pPr marL="0" indent="0">
              <a:buNone/>
            </a:pPr>
            <a:r>
              <a:rPr lang="es-ES" noProof="0" dirty="0" smtClean="0"/>
              <a:t>La paciente recibe el alta y ha de volver al día siguiente para el control.</a:t>
            </a:r>
          </a:p>
          <a:p>
            <a:endParaRPr lang="es-ES" noProof="0" dirty="0" smtClean="0"/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434416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EAE90CD-C41A-439F-AFB1-39F7F50A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20" y="365125"/>
            <a:ext cx="10625380" cy="1325563"/>
          </a:xfrm>
        </p:spPr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Hallazgos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DFDBEBA-3FD7-48A2-9493-8B95102A1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noProof="0" dirty="0" smtClean="0"/>
              <a:t>La visito cuatro </a:t>
            </a:r>
            <a:r>
              <a:rPr lang="es-ES" noProof="0" dirty="0" smtClean="0"/>
              <a:t>días después.</a:t>
            </a:r>
          </a:p>
          <a:p>
            <a:pPr marL="0" indent="0">
              <a:buNone/>
            </a:pPr>
            <a:r>
              <a:rPr lang="es-ES" noProof="0" dirty="0" smtClean="0"/>
              <a:t>Mara sigue teniendo una debilidad masiva en las piernas, aunque ahora puede caminar brevemente con </a:t>
            </a:r>
            <a:r>
              <a:rPr lang="es-ES" noProof="0" dirty="0" smtClean="0"/>
              <a:t>ayuda de las muletas</a:t>
            </a:r>
            <a:r>
              <a:rPr lang="es-ES" noProof="0" dirty="0" smtClean="0"/>
              <a:t>.</a:t>
            </a:r>
          </a:p>
          <a:p>
            <a:pPr marL="0" indent="0">
              <a:buNone/>
            </a:pPr>
            <a:r>
              <a:rPr lang="es-ES" noProof="0" dirty="0" smtClean="0"/>
              <a:t>Pese a que ambas piernas carecen de sensibilidad, </a:t>
            </a:r>
            <a:r>
              <a:rPr lang="es-ES" noProof="0" dirty="0" smtClean="0"/>
              <a:t>los </a:t>
            </a:r>
            <a:r>
              <a:rPr lang="es-ES" noProof="0" dirty="0" smtClean="0"/>
              <a:t>déficits no pueden asociarse a segmentos nerviosos. </a:t>
            </a:r>
            <a:r>
              <a:rPr lang="es-ES" noProof="0" dirty="0" smtClean="0"/>
              <a:t>Faltan los </a:t>
            </a:r>
            <a:r>
              <a:rPr lang="es-ES" noProof="0" dirty="0" smtClean="0"/>
              <a:t>reflejos rotuliano y de Aquiles; el reflejo de </a:t>
            </a:r>
            <a:r>
              <a:rPr lang="es-ES" noProof="0" dirty="0" err="1" smtClean="0"/>
              <a:t>Babinsky</a:t>
            </a:r>
            <a:r>
              <a:rPr lang="es-ES" noProof="0" dirty="0" smtClean="0"/>
              <a:t> es negativo.</a:t>
            </a:r>
          </a:p>
          <a:p>
            <a:pPr marL="0" indent="0">
              <a:buNone/>
            </a:pPr>
            <a:r>
              <a:rPr lang="es-ES" noProof="0" dirty="0" smtClean="0"/>
              <a:t>Por lo demás todo normal.</a:t>
            </a:r>
          </a:p>
          <a:p>
            <a:pPr marL="0" indent="0">
              <a:buNone/>
            </a:pP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8323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5038AB0-541C-4166-AB3B-C8EDCCE63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Lista de control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BF5FFD25-2BC8-4E9B-9127-3051CBDB6D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noProof="0" dirty="0" smtClean="0"/>
              <a:t>Debilidad paralítica</a:t>
            </a:r>
          </a:p>
          <a:p>
            <a:r>
              <a:rPr lang="es-ES" noProof="0" dirty="0" smtClean="0"/>
              <a:t>Sensación de adormecimiento</a:t>
            </a:r>
          </a:p>
          <a:p>
            <a:r>
              <a:rPr lang="es-ES" noProof="0" dirty="0" smtClean="0"/>
              <a:t>Músculos laxos-P</a:t>
            </a:r>
          </a:p>
          <a:p>
            <a:r>
              <a:rPr lang="es-ES" noProof="0" dirty="0" smtClean="0"/>
              <a:t>Irritabilidad-P</a:t>
            </a:r>
          </a:p>
          <a:p>
            <a:r>
              <a:rPr lang="es-ES" noProof="0" dirty="0" smtClean="0"/>
              <a:t>Aversión </a:t>
            </a:r>
            <a:r>
              <a:rPr lang="es-ES" noProof="0" dirty="0" smtClean="0"/>
              <a:t>a movimiento-P</a:t>
            </a:r>
          </a:p>
          <a:p>
            <a:r>
              <a:rPr lang="es-ES" noProof="0" dirty="0" smtClean="0"/>
              <a:t>&lt; movimiento-P</a:t>
            </a:r>
          </a:p>
          <a:p>
            <a:r>
              <a:rPr lang="es-ES" noProof="0" dirty="0" smtClean="0"/>
              <a:t>&lt; caminar-P</a:t>
            </a:r>
          </a:p>
          <a:p>
            <a:r>
              <a:rPr lang="es-ES" noProof="0" dirty="0" smtClean="0"/>
              <a:t>&lt; de pie</a:t>
            </a:r>
          </a:p>
          <a:p>
            <a:r>
              <a:rPr lang="es-ES" noProof="0" dirty="0" smtClean="0"/>
              <a:t>&lt; esfuerzo físico-P</a:t>
            </a:r>
          </a:p>
          <a:p>
            <a:r>
              <a:rPr lang="es-ES" noProof="0" dirty="0" smtClean="0"/>
              <a:t>&lt; al dormirse-P</a:t>
            </a:r>
          </a:p>
          <a:p>
            <a:r>
              <a:rPr lang="es-ES" noProof="0" dirty="0" smtClean="0"/>
              <a:t>&lt; </a:t>
            </a:r>
            <a:r>
              <a:rPr lang="es-ES" noProof="0" dirty="0" smtClean="0"/>
              <a:t>tras </a:t>
            </a:r>
            <a:r>
              <a:rPr lang="es-ES" noProof="0" dirty="0" smtClean="0"/>
              <a:t>levantarse-P</a:t>
            </a:r>
          </a:p>
          <a:p>
            <a:endParaRPr lang="es-ES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8672EF0C-DCA0-4508-A50E-188D780777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noProof="0" dirty="0" smtClean="0"/>
              <a:t>&gt; reposo-P</a:t>
            </a:r>
          </a:p>
          <a:p>
            <a:r>
              <a:rPr lang="es-ES" noProof="0" dirty="0" smtClean="0"/>
              <a:t>&gt; frío-P</a:t>
            </a:r>
          </a:p>
          <a:p>
            <a:r>
              <a:rPr lang="es-ES" noProof="0" dirty="0" smtClean="0"/>
              <a:t>&gt; contacto-P </a:t>
            </a:r>
          </a:p>
          <a:p>
            <a:r>
              <a:rPr lang="es-ES" noProof="0" dirty="0" smtClean="0"/>
              <a:t>&gt; presión-P</a:t>
            </a:r>
          </a:p>
          <a:p>
            <a:r>
              <a:rPr lang="es-ES" noProof="0" dirty="0" smtClean="0"/>
              <a:t>&gt; frotar-P</a:t>
            </a:r>
          </a:p>
          <a:p>
            <a:r>
              <a:rPr lang="es-ES" noProof="0" dirty="0" smtClean="0"/>
              <a:t>&gt; beber agua fría-P</a:t>
            </a:r>
          </a:p>
          <a:p>
            <a:r>
              <a:rPr lang="es-ES" noProof="0" dirty="0" smtClean="0"/>
              <a:t>&gt; envoltura fría-P</a:t>
            </a:r>
          </a:p>
          <a:p>
            <a:r>
              <a:rPr lang="es-ES" noProof="0" dirty="0" smtClean="0"/>
              <a:t>&lt; pensar en las molestias-P</a:t>
            </a:r>
          </a:p>
          <a:p>
            <a:r>
              <a:rPr lang="es-ES" noProof="0" dirty="0" smtClean="0"/>
              <a:t>&lt; enfado con miedo</a:t>
            </a:r>
          </a:p>
          <a:p>
            <a:r>
              <a:rPr lang="es-ES" noProof="0" dirty="0" smtClean="0"/>
              <a:t>&lt; emociones</a:t>
            </a:r>
          </a:p>
          <a:p>
            <a:r>
              <a:rPr lang="es-ES" noProof="0" dirty="0" smtClean="0"/>
              <a:t>Histeria</a:t>
            </a:r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749984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8E2F076F-653A-4FE2-8F0C-0C2BA95C9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Procedimiento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C06259D1-16D7-4DD2-891E-8CC241F2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noProof="0" dirty="0" smtClean="0"/>
          </a:p>
          <a:p>
            <a:r>
              <a:rPr lang="es-ES" noProof="0" dirty="0" err="1" smtClean="0"/>
              <a:t>Repertorizamos</a:t>
            </a:r>
            <a:r>
              <a:rPr lang="es-ES" noProof="0" dirty="0" smtClean="0"/>
              <a:t> solo los síntomas corporales. Después, en la comparación de la MM, añadimos los mentales.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869585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7D84EAE-E631-47B6-AAB8-E126F1F83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4" y="153110"/>
            <a:ext cx="11567544" cy="655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1927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43C74E8-BACA-409B-8638-0ED74113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Materia médica comparativa de </a:t>
            </a:r>
            <a:r>
              <a:rPr lang="es-ES" i="1" noProof="0" dirty="0" err="1" smtClean="0">
                <a:solidFill>
                  <a:srgbClr val="FFFF00"/>
                </a:solidFill>
              </a:rPr>
              <a:t>Bryonia</a:t>
            </a:r>
            <a:r>
              <a:rPr lang="es-ES" noProof="0" dirty="0" smtClean="0">
                <a:solidFill>
                  <a:srgbClr val="FFFF00"/>
                </a:solidFill>
              </a:rPr>
              <a:t> (GS)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682008D-4C00-4D29-AA74-08504F308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i="1" noProof="0" dirty="0" smtClean="0"/>
              <a:t>Parálisis, habitualmente bilateral. </a:t>
            </a:r>
          </a:p>
          <a:p>
            <a:r>
              <a:rPr lang="es-ES" i="1" noProof="0" dirty="0" smtClean="0"/>
              <a:t>Las rodillas son inestables y a veces se doblan al caminar.</a:t>
            </a:r>
          </a:p>
          <a:p>
            <a:r>
              <a:rPr lang="es-ES" i="1" noProof="0" dirty="0" smtClean="0"/>
              <a:t>Gran debilidad y pérdida de fuerza, peor al caminar. </a:t>
            </a:r>
          </a:p>
          <a:p>
            <a:r>
              <a:rPr lang="es-ES" i="1" noProof="0" dirty="0" smtClean="0"/>
              <a:t>Gran lisiadura y deseo de estar acostado en reposo.</a:t>
            </a:r>
          </a:p>
          <a:p>
            <a:r>
              <a:rPr lang="es-ES" i="1" noProof="0" dirty="0" smtClean="0"/>
              <a:t>Convulsiones histéricas.</a:t>
            </a:r>
          </a:p>
          <a:p>
            <a:r>
              <a:rPr lang="es-ES" i="1" noProof="0" dirty="0" smtClean="0"/>
              <a:t>Irritabilidad enfadada, </a:t>
            </a:r>
            <a:r>
              <a:rPr lang="es-ES" noProof="0" dirty="0" smtClean="0"/>
              <a:t>miedo, mal humor.</a:t>
            </a:r>
            <a:endParaRPr lang="es-ES" i="1" noProof="0" dirty="0" smtClean="0"/>
          </a:p>
          <a:p>
            <a:pPr marL="0" indent="0">
              <a:buNone/>
            </a:pPr>
            <a:r>
              <a:rPr lang="es-ES" i="1" noProof="0" dirty="0" smtClean="0"/>
              <a:t> </a:t>
            </a:r>
            <a:endParaRPr lang="es-ES" i="1" noProof="0" dirty="0"/>
          </a:p>
        </p:txBody>
      </p:sp>
    </p:spTree>
    <p:extLst>
      <p:ext uri="{BB962C8B-B14F-4D97-AF65-F5344CB8AC3E}">
        <p14:creationId xmlns:p14="http://schemas.microsoft.com/office/powerpoint/2010/main" val="3985144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1E50893-D8FB-430C-9AD6-4ADB4959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>
              <a:solidFill>
                <a:srgbClr val="FFFF00"/>
              </a:solidFill>
            </a:endParaRPr>
          </a:p>
        </p:txBody>
      </p:sp>
      <p:pic>
        <p:nvPicPr>
          <p:cNvPr id="9" name="Inhaltsplatzhalter 8" descr="Ein Bild, das draußen, Gras, Baum, sitzend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6274342E-3F1B-413F-9581-563BAF72F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9397609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92A64A9-D5A6-480B-9FFE-9CE640D5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Administración del medicamento y evolución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CE9F16A6-E444-46A3-8649-7F99B943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noProof="0" dirty="0" smtClean="0"/>
              <a:t>Mara recibe una dosis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Bryonia</a:t>
            </a:r>
            <a:r>
              <a:rPr lang="es-ES" noProof="0" dirty="0" smtClean="0">
                <a:solidFill>
                  <a:srgbClr val="FFFF00"/>
                </a:solidFill>
              </a:rPr>
              <a:t> 200 C.</a:t>
            </a:r>
          </a:p>
          <a:p>
            <a:r>
              <a:rPr lang="es-ES" noProof="0" dirty="0" smtClean="0"/>
              <a:t>En los primeros días, apenas cambia nada. Al cabo de 3 semanas, la sensibilidad de las piernas se va normalizando de un momento al otro. </a:t>
            </a:r>
          </a:p>
          <a:p>
            <a:r>
              <a:rPr lang="es-ES" noProof="0" dirty="0" smtClean="0"/>
              <a:t>La parálisis </a:t>
            </a:r>
            <a:r>
              <a:rPr lang="es-ES" noProof="0" dirty="0" smtClean="0"/>
              <a:t>remite m</a:t>
            </a:r>
            <a:r>
              <a:rPr lang="es-ES" noProof="0" dirty="0" smtClean="0"/>
              <a:t>ás lentamente</a:t>
            </a:r>
            <a:r>
              <a:rPr lang="es-ES" noProof="0" dirty="0" smtClean="0"/>
              <a:t>. </a:t>
            </a:r>
            <a:r>
              <a:rPr lang="es-ES" noProof="0" dirty="0" smtClean="0"/>
              <a:t>Al cabo de cuatro semanas, todavía hay una leve debilidad. Administramos </a:t>
            </a:r>
            <a:r>
              <a:rPr lang="es-ES" i="1" noProof="0" dirty="0" err="1" smtClean="0">
                <a:solidFill>
                  <a:srgbClr val="FFFF00"/>
                </a:solidFill>
              </a:rPr>
              <a:t>Bryonia</a:t>
            </a:r>
            <a:r>
              <a:rPr lang="es-ES" noProof="0" dirty="0" smtClean="0">
                <a:solidFill>
                  <a:srgbClr val="FFFF00"/>
                </a:solidFill>
              </a:rPr>
              <a:t> M.</a:t>
            </a:r>
          </a:p>
          <a:p>
            <a:r>
              <a:rPr lang="es-ES" noProof="0" dirty="0" smtClean="0"/>
              <a:t>As</a:t>
            </a:r>
            <a:r>
              <a:rPr lang="es-ES" noProof="0" dirty="0" smtClean="0"/>
              <a:t>í </a:t>
            </a:r>
            <a:r>
              <a:rPr lang="es-ES" noProof="0" dirty="0" smtClean="0"/>
              <a:t>también </a:t>
            </a:r>
            <a:r>
              <a:rPr lang="es-ES" noProof="0" dirty="0" smtClean="0"/>
              <a:t>desaparece la parálisis. Al cabo de 6 semanas tras iniciarse el tratamiento,  los neurólogos ya no constatan déficits en la visita de control. 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396271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F1AEB9E-1EB2-4A0F-BCFD-5CBD8CBB5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Comentario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77CEF8F-321F-449D-BFC3-9CCD28922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¿Cuál fue la causa de esta sintomatología?</a:t>
            </a:r>
          </a:p>
          <a:p>
            <a:r>
              <a:rPr lang="es-ES" noProof="0" dirty="0" smtClean="0"/>
              <a:t>Mara se sentía abandonada por sus padres </a:t>
            </a:r>
            <a:r>
              <a:rPr lang="es-ES" dirty="0"/>
              <a:t>(</a:t>
            </a:r>
            <a:r>
              <a:rPr lang="es-ES" noProof="0" dirty="0" smtClean="0"/>
              <a:t>en </a:t>
            </a:r>
            <a:r>
              <a:rPr lang="es-ES" noProof="0" dirty="0" smtClean="0"/>
              <a:t>el pasado, tenían que trabajar </a:t>
            </a:r>
            <a:r>
              <a:rPr lang="es-ES" noProof="0" dirty="0" smtClean="0"/>
              <a:t>mucho), </a:t>
            </a:r>
            <a:r>
              <a:rPr lang="es-ES" noProof="0" dirty="0" smtClean="0"/>
              <a:t>así como por su hermana mayor adolescente.</a:t>
            </a:r>
          </a:p>
          <a:p>
            <a:r>
              <a:rPr lang="es-ES" noProof="0" dirty="0" smtClean="0"/>
              <a:t>Pese a que esta sintomatología fuera psicógena, los síntomas polares corporales nos han guiado al medicamento correcto, sin que tuviéramos necesidad de incluir los síntomas mentales en la </a:t>
            </a:r>
            <a:r>
              <a:rPr lang="es-ES" noProof="0" dirty="0" err="1" smtClean="0"/>
              <a:t>repertorización</a:t>
            </a:r>
            <a:r>
              <a:rPr lang="es-ES" noProof="0" dirty="0" smtClean="0"/>
              <a:t>.</a:t>
            </a:r>
          </a:p>
          <a:p>
            <a:r>
              <a:rPr lang="es-ES" noProof="0" dirty="0" smtClean="0"/>
              <a:t>La moraleja es: esta solución funciona…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2545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4DC8CF9-5508-455F-ADF9-A4A67DF15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86181"/>
          </a:xfrm>
        </p:spPr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Exploración a los 7 meses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1CC4F47D-F184-43C1-863D-8BD1B9434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1307"/>
            <a:ext cx="10515600" cy="4425655"/>
          </a:xfrm>
        </p:spPr>
        <p:txBody>
          <a:bodyPr>
            <a:normAutofit/>
          </a:bodyPr>
          <a:lstStyle/>
          <a:p>
            <a:r>
              <a:rPr lang="es-ES" sz="2400" noProof="0" dirty="0" smtClean="0"/>
              <a:t>Niño inquieto y lloroso, que se calma al desvestirlo.</a:t>
            </a:r>
          </a:p>
          <a:p>
            <a:r>
              <a:rPr lang="es-ES" sz="2400" noProof="0" dirty="0" smtClean="0"/>
              <a:t>Peso P. 10 (inicial P. 50), estatura y perímetro craneal P. 50.</a:t>
            </a:r>
          </a:p>
          <a:p>
            <a:r>
              <a:rPr lang="es-ES" sz="2400" noProof="0" dirty="0" smtClean="0"/>
              <a:t>Hipotonía extrema, control insuficiente de la cabeza.</a:t>
            </a:r>
          </a:p>
          <a:p>
            <a:r>
              <a:rPr lang="es-ES" sz="2400" noProof="0" dirty="0" smtClean="0"/>
              <a:t>No se le puede estirar para que se siente y todavía  no se sienta.</a:t>
            </a:r>
          </a:p>
          <a:p>
            <a:r>
              <a:rPr lang="es-ES" sz="2400" noProof="0" dirty="0" smtClean="0"/>
              <a:t>Astasia al </a:t>
            </a:r>
            <a:r>
              <a:rPr lang="es-ES" sz="2400" noProof="0" dirty="0" smtClean="0"/>
              <a:t>estirarle </a:t>
            </a:r>
            <a:r>
              <a:rPr lang="es-ES" sz="2400" noProof="0" dirty="0" smtClean="0"/>
              <a:t>para que se ponga de pie.</a:t>
            </a:r>
          </a:p>
          <a:p>
            <a:r>
              <a:rPr lang="es-ES" sz="2400" noProof="0" dirty="0" smtClean="0"/>
              <a:t>Patrón de extensión con retracción de los hombros, extensión de la espalda e hiperextensión de las piernas.</a:t>
            </a:r>
          </a:p>
          <a:p>
            <a:r>
              <a:rPr lang="es-ES" sz="2400" noProof="0" dirty="0" smtClean="0"/>
              <a:t>Hipersensibilidad oral con reflejo nauseoso en el momento que los dedos llegan al centro del maxilar.  </a:t>
            </a:r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15482589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8BBF09F-9954-4A34-8186-11A32811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Caso 7: Síndrome del túnel carpiano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B771C51-2792-46D3-87E1-D564AE74B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noProof="0" dirty="0" smtClean="0"/>
              <a:t>La Sra. </a:t>
            </a:r>
            <a:r>
              <a:rPr lang="es-ES" noProof="0" dirty="0" err="1" smtClean="0">
                <a:solidFill>
                  <a:srgbClr val="FFFF00"/>
                </a:solidFill>
              </a:rPr>
              <a:t>Margreth</a:t>
            </a:r>
            <a:r>
              <a:rPr lang="es-ES" noProof="0" dirty="0" smtClean="0">
                <a:solidFill>
                  <a:srgbClr val="FFFF00"/>
                </a:solidFill>
              </a:rPr>
              <a:t> S</a:t>
            </a:r>
            <a:r>
              <a:rPr lang="es-ES" noProof="0" dirty="0" smtClean="0"/>
              <a:t>., 42 años, sufre desde hace cinco años de episodios </a:t>
            </a:r>
            <a:r>
              <a:rPr lang="es-ES" noProof="0" dirty="0" smtClean="0"/>
              <a:t>frecuentes de </a:t>
            </a:r>
            <a:r>
              <a:rPr lang="es-ES" noProof="0" dirty="0" smtClean="0"/>
              <a:t>un síndrome de túnel carpiano derecho, con dolores de lisiadura en la muñeca derecha, falta de fuerza de agarre y hormigueo en todo el brazo.</a:t>
            </a:r>
          </a:p>
          <a:p>
            <a:pPr marL="0" indent="0">
              <a:buNone/>
            </a:pPr>
            <a:r>
              <a:rPr lang="es-ES" noProof="0" dirty="0" smtClean="0"/>
              <a:t>Al principio, </a:t>
            </a:r>
            <a:r>
              <a:rPr lang="es-ES" i="1" noProof="0" dirty="0" smtClean="0">
                <a:solidFill>
                  <a:srgbClr val="FFFF00"/>
                </a:solidFill>
              </a:rPr>
              <a:t>Sepia</a:t>
            </a:r>
            <a:r>
              <a:rPr lang="es-ES" noProof="0" dirty="0" smtClean="0">
                <a:solidFill>
                  <a:srgbClr val="FFFF00"/>
                </a:solidFill>
              </a:rPr>
              <a:t> </a:t>
            </a:r>
            <a:r>
              <a:rPr lang="es-ES" noProof="0" dirty="0" smtClean="0"/>
              <a:t>provocó una mejora completa, pero con el tiempo ya no reaccionaba a este medicamento. Después desaparecieron las molestias con </a:t>
            </a:r>
            <a:r>
              <a:rPr lang="es-ES" i="1" noProof="0" dirty="0" err="1" smtClean="0">
                <a:solidFill>
                  <a:srgbClr val="FFFF00"/>
                </a:solidFill>
              </a:rPr>
              <a:t>Nux</a:t>
            </a:r>
            <a:r>
              <a:rPr lang="es-ES" i="1" noProof="0" dirty="0" smtClean="0">
                <a:solidFill>
                  <a:srgbClr val="FFFF00"/>
                </a:solidFill>
              </a:rPr>
              <a:t> </a:t>
            </a:r>
            <a:r>
              <a:rPr lang="es-ES" i="1" noProof="0" dirty="0" err="1" smtClean="0">
                <a:solidFill>
                  <a:srgbClr val="FFFF00"/>
                </a:solidFill>
              </a:rPr>
              <a:t>vomica</a:t>
            </a:r>
            <a:r>
              <a:rPr lang="es-ES" noProof="0" dirty="0" smtClean="0"/>
              <a:t>.</a:t>
            </a:r>
          </a:p>
          <a:p>
            <a:pPr marL="0" indent="0">
              <a:buNone/>
            </a:pPr>
            <a:r>
              <a:rPr lang="es-ES" noProof="0" dirty="0" smtClean="0"/>
              <a:t>Ahora vuelve con dolores más violentos en la muñeca derecha y el antebrazo, que no respondieron a la dosis de reserva de </a:t>
            </a:r>
            <a:r>
              <a:rPr lang="es-ES" i="1" noProof="0" dirty="0" err="1" smtClean="0"/>
              <a:t>Nux</a:t>
            </a:r>
            <a:r>
              <a:rPr lang="es-ES" i="1" noProof="0" dirty="0" smtClean="0"/>
              <a:t> </a:t>
            </a:r>
            <a:r>
              <a:rPr lang="es-ES" i="1" noProof="0" dirty="0" err="1" smtClean="0"/>
              <a:t>vomica</a:t>
            </a:r>
            <a:r>
              <a:rPr lang="es-ES" noProof="0" dirty="0" smtClean="0"/>
              <a:t>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649322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966713B-3D5B-497A-81B9-A5604F1A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Lista de control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FE733ADA-02BC-4982-AB65-110E23A87E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noProof="0" dirty="0" smtClean="0"/>
              <a:t>&lt; contacto-P</a:t>
            </a:r>
          </a:p>
          <a:p>
            <a:r>
              <a:rPr lang="es-ES" noProof="0" dirty="0" smtClean="0"/>
              <a:t>&lt; frío-P</a:t>
            </a:r>
          </a:p>
          <a:p>
            <a:r>
              <a:rPr lang="es-ES" noProof="0" dirty="0" smtClean="0"/>
              <a:t>&lt; tiempo frío-P</a:t>
            </a:r>
          </a:p>
          <a:p>
            <a:r>
              <a:rPr lang="es-ES" noProof="0" dirty="0" smtClean="0"/>
              <a:t>&lt; enfriarse-P</a:t>
            </a:r>
          </a:p>
          <a:p>
            <a:r>
              <a:rPr lang="es-ES" noProof="0" dirty="0" smtClean="0"/>
              <a:t>&lt; doblar el brazo-P</a:t>
            </a:r>
          </a:p>
          <a:p>
            <a:r>
              <a:rPr lang="es-ES" noProof="0" dirty="0" smtClean="0"/>
              <a:t>&lt; acostado en el lado doloroso-P</a:t>
            </a:r>
          </a:p>
          <a:p>
            <a:r>
              <a:rPr lang="es-ES" noProof="0" dirty="0" smtClean="0"/>
              <a:t>&gt; envolverse caliente-P</a:t>
            </a:r>
          </a:p>
          <a:p>
            <a:r>
              <a:rPr lang="es-ES" noProof="0" dirty="0" smtClean="0"/>
              <a:t>Deseo de movimiento-P</a:t>
            </a:r>
          </a:p>
          <a:p>
            <a:r>
              <a:rPr lang="es-ES" noProof="0" dirty="0" smtClean="0"/>
              <a:t>&lt; cambio de tiempo, corriente de aire</a:t>
            </a:r>
          </a:p>
          <a:p>
            <a:endParaRPr lang="es-ES" noProof="0" dirty="0" smtClean="0"/>
          </a:p>
          <a:p>
            <a:endParaRPr lang="es-ES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CDF74722-FA5E-4747-B250-C57A28292C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noProof="0" dirty="0" smtClean="0"/>
              <a:t>Dolores </a:t>
            </a:r>
            <a:r>
              <a:rPr lang="es-ES" noProof="0" dirty="0" err="1" smtClean="0"/>
              <a:t>tironeantes</a:t>
            </a:r>
            <a:endParaRPr lang="es-ES" noProof="0" dirty="0" smtClean="0"/>
          </a:p>
          <a:p>
            <a:r>
              <a:rPr lang="es-ES" noProof="0" dirty="0" smtClean="0"/>
              <a:t>Dolor de torcedura</a:t>
            </a:r>
          </a:p>
          <a:p>
            <a:r>
              <a:rPr lang="es-ES" noProof="0" dirty="0" smtClean="0"/>
              <a:t>Sensibilidad del periostio</a:t>
            </a:r>
          </a:p>
          <a:p>
            <a:r>
              <a:rPr lang="es-ES" noProof="0" dirty="0" smtClean="0"/>
              <a:t>Hormigueo</a:t>
            </a:r>
          </a:p>
          <a:p>
            <a:r>
              <a:rPr lang="es-ES" noProof="0" dirty="0" smtClean="0"/>
              <a:t>Palpitaciones</a:t>
            </a:r>
          </a:p>
          <a:p>
            <a:r>
              <a:rPr lang="es-ES" noProof="0" dirty="0" smtClean="0"/>
              <a:t>Dolor paralítico</a:t>
            </a:r>
          </a:p>
          <a:p>
            <a:r>
              <a:rPr lang="es-ES" noProof="0" dirty="0" smtClean="0"/>
              <a:t>Articulación sin fuerza</a:t>
            </a:r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873985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41CBF9A8-C6EC-4CE9-A79D-7204B57B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7" y="141241"/>
            <a:ext cx="12010282" cy="621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8852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1CFF1BF-CD00-4E1A-942C-3DF3949F8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Interpretación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D14EB41E-4DBA-440B-B8F6-4EE346203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Once medicamentos cubren todos los síntomas, cinco de los cuales quedan descartados debido a las contraindicaciones.</a:t>
            </a:r>
          </a:p>
          <a:p>
            <a:r>
              <a:rPr lang="es-ES" noProof="0" dirty="0" smtClean="0"/>
              <a:t>Los medicamentos más interesantes son </a:t>
            </a:r>
            <a:r>
              <a:rPr lang="es-ES" i="1" noProof="0" dirty="0" err="1" smtClean="0"/>
              <a:t>Magnesium</a:t>
            </a:r>
            <a:r>
              <a:rPr lang="es-ES" i="1" noProof="0" dirty="0" smtClean="0"/>
              <a:t> </a:t>
            </a:r>
            <a:r>
              <a:rPr lang="es-ES" i="1" noProof="0" dirty="0" err="1" smtClean="0"/>
              <a:t>carbonicum</a:t>
            </a:r>
            <a:r>
              <a:rPr lang="es-ES" i="1" noProof="0" dirty="0" smtClean="0"/>
              <a:t>, </a:t>
            </a:r>
            <a:r>
              <a:rPr lang="es-ES" i="1" noProof="0" dirty="0" err="1" smtClean="0"/>
              <a:t>Rhododendron</a:t>
            </a:r>
            <a:r>
              <a:rPr lang="es-ES" i="1" noProof="0" dirty="0" smtClean="0"/>
              <a:t>, </a:t>
            </a:r>
            <a:r>
              <a:rPr lang="es-ES" i="1" noProof="0" dirty="0" err="1" smtClean="0"/>
              <a:t>Nux</a:t>
            </a:r>
            <a:r>
              <a:rPr lang="es-ES" i="1" noProof="0" dirty="0" smtClean="0"/>
              <a:t> </a:t>
            </a:r>
            <a:r>
              <a:rPr lang="es-ES" i="1" noProof="0" dirty="0" err="1" smtClean="0"/>
              <a:t>moschata</a:t>
            </a:r>
            <a:r>
              <a:rPr lang="es-ES" noProof="0" dirty="0" smtClean="0"/>
              <a:t> y </a:t>
            </a:r>
            <a:r>
              <a:rPr lang="es-ES" i="1" noProof="0" dirty="0" err="1" smtClean="0"/>
              <a:t>Agaricus</a:t>
            </a:r>
            <a:r>
              <a:rPr lang="es-ES" noProof="0" dirty="0" smtClean="0"/>
              <a:t>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583577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4ED822A-D75A-4B81-81A9-8999C2AA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¿Valor de las sensaciones?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B2E7EDC5-2ED9-4819-A722-2830839D8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noProof="0" dirty="0" smtClean="0"/>
              <a:t>	</a:t>
            </a:r>
          </a:p>
          <a:p>
            <a:pPr marL="0" indent="0">
              <a:buNone/>
            </a:pPr>
            <a:r>
              <a:rPr lang="es-ES" noProof="0" dirty="0" smtClean="0"/>
              <a:t>Tirones, dolor de torcedura, sensibilidad del periostio, hormigueo, palpitaciones, dolor de lisiadura</a:t>
            </a:r>
          </a:p>
          <a:p>
            <a:pPr marL="0" indent="0">
              <a:buNone/>
            </a:pP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75090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4014F08-98A6-4DCA-B433-1F277EFB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2" y="0"/>
            <a:ext cx="11926908" cy="660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2315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62A64AB-2F73-4D50-B1B3-2468842B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Materia medica comparativa (GS)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52E83B85-0681-4250-A365-10BD421A8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2800" b="0" i="1" noProof="0" dirty="0" err="1" smtClean="0">
                <a:solidFill>
                  <a:srgbClr val="FFFF00"/>
                </a:solidFill>
              </a:rPr>
              <a:t>Magnesium</a:t>
            </a:r>
            <a:r>
              <a:rPr lang="es-ES" sz="2800" b="0" i="1" noProof="0" dirty="0" smtClean="0">
                <a:solidFill>
                  <a:srgbClr val="FFFF00"/>
                </a:solidFill>
              </a:rPr>
              <a:t> </a:t>
            </a:r>
            <a:r>
              <a:rPr lang="es-ES" sz="2800" b="0" i="1" noProof="0" dirty="0" err="1" smtClean="0">
                <a:solidFill>
                  <a:srgbClr val="FFFF00"/>
                </a:solidFill>
              </a:rPr>
              <a:t>carbonicum</a:t>
            </a:r>
            <a:endParaRPr lang="es-ES" sz="2800" b="0" i="1" noProof="0" dirty="0">
              <a:solidFill>
                <a:srgbClr val="FFFF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D0FBAC65-5B16-432A-A46E-A43F0441DE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sz="2400" noProof="0" dirty="0" smtClean="0"/>
              <a:t>Nada correspondiente</a:t>
            </a:r>
            <a:endParaRPr lang="es-ES" sz="240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E15FF40D-0EB6-47BD-A4B4-880E1F329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" sz="2800" b="0" i="1" noProof="0" dirty="0" err="1" smtClean="0">
                <a:solidFill>
                  <a:srgbClr val="FFFF00"/>
                </a:solidFill>
              </a:rPr>
              <a:t>Rhododendron</a:t>
            </a:r>
            <a:endParaRPr lang="es-ES" sz="2800" b="0" i="1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C23E0E66-D5A9-4BDC-883E-22B9D7B9FD4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ES" sz="2400" i="1" noProof="0" dirty="0" smtClean="0"/>
              <a:t>Dolor de torcedura que impide el movimiento en la muñeca derecha, aumenta en reposo; con mal tiempo; mejora con el movimiento.</a:t>
            </a:r>
            <a:endParaRPr lang="es-ES" sz="2400" noProof="0" dirty="0" smtClean="0"/>
          </a:p>
          <a:p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36430186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62A64AB-2F73-4D50-B1B3-2468842B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Materia medica comparativa (GS)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E15FF40D-0EB6-47BD-A4B4-880E1F329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7497" y="1999817"/>
            <a:ext cx="5157787" cy="823912"/>
          </a:xfrm>
        </p:spPr>
        <p:txBody>
          <a:bodyPr>
            <a:normAutofit fontScale="92500" lnSpcReduction="20000"/>
          </a:bodyPr>
          <a:lstStyle/>
          <a:p>
            <a:endParaRPr lang="es-ES" sz="2800" b="0" noProof="0" dirty="0" smtClean="0">
              <a:solidFill>
                <a:srgbClr val="FFFF00"/>
              </a:solidFill>
            </a:endParaRPr>
          </a:p>
          <a:p>
            <a:r>
              <a:rPr lang="es-ES" sz="2800" b="0" i="1" noProof="0" dirty="0" err="1" smtClean="0">
                <a:solidFill>
                  <a:srgbClr val="FFFF00"/>
                </a:solidFill>
              </a:rPr>
              <a:t>Nux</a:t>
            </a:r>
            <a:r>
              <a:rPr lang="es-ES" sz="2800" b="0" i="1" noProof="0" dirty="0" smtClean="0">
                <a:solidFill>
                  <a:srgbClr val="FFFF00"/>
                </a:solidFill>
              </a:rPr>
              <a:t> </a:t>
            </a:r>
            <a:r>
              <a:rPr lang="es-ES" sz="2800" b="0" i="1" noProof="0" dirty="0" err="1" smtClean="0">
                <a:solidFill>
                  <a:srgbClr val="FFFF00"/>
                </a:solidFill>
              </a:rPr>
              <a:t>moschata</a:t>
            </a:r>
            <a:endParaRPr lang="es-ES" sz="2800" b="0" i="1" noProof="0" dirty="0" smtClean="0">
              <a:solidFill>
                <a:srgbClr val="FFFF00"/>
              </a:solidFill>
            </a:endParaRPr>
          </a:p>
          <a:p>
            <a:endParaRPr lang="es-E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52E83B85-0681-4250-A365-10BD421A82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sz="2400" i="1" noProof="0" dirty="0" smtClean="0"/>
              <a:t>Adormecimiento de las manos, por la tarde noche, con temblores  y debilidad. </a:t>
            </a:r>
            <a:endParaRPr lang="es-ES" sz="2400" i="1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F0AAFDF7-DD30-46E6-BE82-15AF72AF0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" sz="2800" b="0" i="1" noProof="0" dirty="0" err="1" smtClean="0">
                <a:solidFill>
                  <a:srgbClr val="FFFF00"/>
                </a:solidFill>
              </a:rPr>
              <a:t>Agaricus</a:t>
            </a:r>
            <a:endParaRPr lang="es-ES" sz="2800" b="0" i="1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A0910865-2E49-4414-ACA6-736D3E310A3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ES" sz="2400" i="1" noProof="0" dirty="0" smtClean="0"/>
              <a:t>Tirones en el antebrazo</a:t>
            </a:r>
          </a:p>
          <a:p>
            <a:r>
              <a:rPr lang="es-ES" sz="2400" i="1" noProof="0" dirty="0" smtClean="0"/>
              <a:t>Tirones: en ambas manos. Inseguridad en la mano derecha al escribir. Lisiadura del brazo al escribir adormecimiento de la mano izquierda, de noche, hasta mitad del antebrazo.</a:t>
            </a:r>
          </a:p>
          <a:p>
            <a:r>
              <a:rPr lang="es-ES" sz="2400" i="1" noProof="0" dirty="0" smtClean="0"/>
              <a:t>Dolor </a:t>
            </a:r>
            <a:r>
              <a:rPr lang="es-ES" sz="2400" i="1" noProof="0" dirty="0" err="1" smtClean="0"/>
              <a:t>desgarrante</a:t>
            </a:r>
            <a:r>
              <a:rPr lang="es-ES" sz="2400" i="1" noProof="0" dirty="0" smtClean="0"/>
              <a:t> en articulaciones y </a:t>
            </a:r>
            <a:r>
              <a:rPr lang="es-ES" sz="2400" i="1" noProof="0" dirty="0" err="1" smtClean="0"/>
              <a:t>tironeante</a:t>
            </a:r>
            <a:r>
              <a:rPr lang="es-ES" sz="2400" i="1" noProof="0" dirty="0" smtClean="0"/>
              <a:t>, como en el periostio de todos los dedos. </a:t>
            </a:r>
            <a:endParaRPr lang="es-ES" sz="2400" i="1" noProof="0" dirty="0"/>
          </a:p>
        </p:txBody>
      </p:sp>
    </p:spTree>
    <p:extLst>
      <p:ext uri="{BB962C8B-B14F-4D97-AF65-F5344CB8AC3E}">
        <p14:creationId xmlns:p14="http://schemas.microsoft.com/office/powerpoint/2010/main" val="5138863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="" xmlns:a16="http://schemas.microsoft.com/office/drawing/2014/main" id="{24E9A2BD-2E4D-4DC2-9B89-5CC2E17D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477"/>
          </a:xfrm>
        </p:spPr>
        <p:txBody>
          <a:bodyPr>
            <a:normAutofit fontScale="90000"/>
          </a:bodyPr>
          <a:lstStyle/>
          <a:p>
            <a:endParaRPr lang="es-ES" noProof="0" dirty="0">
              <a:solidFill>
                <a:srgbClr val="FFFF00"/>
              </a:solidFill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="" xmlns:a16="http://schemas.microsoft.com/office/drawing/2014/main" id="{0DF63D09-AE66-4CCD-9D69-5E80805F0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9" t="26965" r="9124" b="17074"/>
          <a:stretch/>
        </p:blipFill>
        <p:spPr>
          <a:xfrm>
            <a:off x="1733769" y="0"/>
            <a:ext cx="8639421" cy="6781799"/>
          </a:xfrm>
        </p:spPr>
      </p:pic>
    </p:spTree>
    <p:extLst>
      <p:ext uri="{BB962C8B-B14F-4D97-AF65-F5344CB8AC3E}">
        <p14:creationId xmlns:p14="http://schemas.microsoft.com/office/powerpoint/2010/main" val="6417558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FE85176-42A7-40FC-BB31-F1A74A53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Administración del medicamento y evolución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4733FF1-64FC-447C-B1FF-BDDD2EE06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noProof="0" dirty="0" smtClean="0"/>
              <a:t>Opto por </a:t>
            </a:r>
            <a:r>
              <a:rPr lang="es-ES" i="1" noProof="0" dirty="0" err="1" smtClean="0">
                <a:solidFill>
                  <a:srgbClr val="FFFF00"/>
                </a:solidFill>
              </a:rPr>
              <a:t>Rhododendron</a:t>
            </a:r>
            <a:r>
              <a:rPr lang="es-ES" noProof="0" dirty="0" smtClean="0"/>
              <a:t>, porque su genio en cuanto al aparato locomotor parece corresponderse mejor con la sintomatología de la paciente. La Sra. S. recibe una dosis de </a:t>
            </a:r>
            <a:r>
              <a:rPr lang="es-ES" noProof="0" dirty="0" smtClean="0">
                <a:solidFill>
                  <a:srgbClr val="FFFF00"/>
                </a:solidFill>
              </a:rPr>
              <a:t>200 C</a:t>
            </a:r>
            <a:r>
              <a:rPr lang="es-ES" noProof="0" dirty="0" smtClean="0"/>
              <a:t>, y un vendaje de la muñeca para la noche.</a:t>
            </a:r>
          </a:p>
          <a:p>
            <a:pPr marL="0" indent="0">
              <a:buNone/>
            </a:pPr>
            <a:r>
              <a:rPr lang="es-ES" noProof="0" dirty="0" smtClean="0"/>
              <a:t>Al cabo de una semana, informa que se encuentra </a:t>
            </a:r>
            <a:r>
              <a:rPr lang="es-ES" noProof="0" dirty="0" smtClean="0"/>
              <a:t>mejor, cuando </a:t>
            </a:r>
            <a:r>
              <a:rPr lang="es-ES" noProof="0" dirty="0" smtClean="0"/>
              <a:t>no trabaja, pero con cualquier trabajo vuelven los dolores. Entonces, se le administra una dosis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Agaricus</a:t>
            </a:r>
            <a:r>
              <a:rPr lang="es-ES" noProof="0" dirty="0" smtClean="0">
                <a:solidFill>
                  <a:srgbClr val="FFFF00"/>
                </a:solidFill>
              </a:rPr>
              <a:t> 200 C</a:t>
            </a:r>
            <a:r>
              <a:rPr lang="es-ES" noProof="0" dirty="0" smtClean="0"/>
              <a:t>.</a:t>
            </a:r>
          </a:p>
          <a:p>
            <a:pPr marL="0" indent="0">
              <a:buNone/>
            </a:pP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043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834CD65-D8D0-4B14-B360-57174FF2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 dirty="0" smtClean="0">
                <a:solidFill>
                  <a:srgbClr val="FFFF00"/>
                </a:solidFill>
              </a:rPr>
              <a:t>Diagnósticos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C053A60-875A-4FB7-B86A-2168AC68C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837"/>
            <a:ext cx="10515600" cy="4689126"/>
          </a:xfrm>
        </p:spPr>
        <p:txBody>
          <a:bodyPr>
            <a:normAutofit lnSpcReduction="10000"/>
          </a:bodyPr>
          <a:lstStyle/>
          <a:p>
            <a:r>
              <a:rPr lang="es-ES" sz="2400" noProof="0" dirty="0" smtClean="0"/>
              <a:t>Hipotonía muscular grave y trastornos de la percepción</a:t>
            </a:r>
          </a:p>
          <a:p>
            <a:r>
              <a:rPr lang="es-ES" sz="2400" noProof="0" dirty="0" smtClean="0"/>
              <a:t>Retardo del desarrollo cerebro-motor</a:t>
            </a:r>
          </a:p>
          <a:p>
            <a:r>
              <a:rPr lang="es-ES" sz="2400" noProof="0" dirty="0" smtClean="0"/>
              <a:t>Hipersensibilidad oral</a:t>
            </a:r>
          </a:p>
          <a:p>
            <a:r>
              <a:rPr lang="es-ES" sz="2400" noProof="0" dirty="0" smtClean="0"/>
              <a:t>Trastornos del sueño</a:t>
            </a:r>
          </a:p>
          <a:p>
            <a:r>
              <a:rPr lang="es-ES" sz="2400" noProof="0" dirty="0" smtClean="0"/>
              <a:t>Falta </a:t>
            </a:r>
            <a:r>
              <a:rPr lang="es-ES" sz="2400" noProof="0" dirty="0" smtClean="0"/>
              <a:t>de aumento de peso</a:t>
            </a:r>
          </a:p>
          <a:p>
            <a:endParaRPr lang="es-ES" noProof="0" dirty="0" smtClean="0"/>
          </a:p>
          <a:p>
            <a:pPr marL="0" indent="0">
              <a:buNone/>
            </a:pPr>
            <a:r>
              <a:rPr lang="es-ES" sz="4400" noProof="0" dirty="0" smtClean="0">
                <a:solidFill>
                  <a:srgbClr val="FFFF00"/>
                </a:solidFill>
                <a:latin typeface="+mj-lt"/>
              </a:rPr>
              <a:t>Procedimiento</a:t>
            </a:r>
          </a:p>
          <a:p>
            <a:r>
              <a:rPr lang="es-ES" sz="2400" noProof="0" dirty="0" smtClean="0"/>
              <a:t>Buscar el medicamento constitucional</a:t>
            </a:r>
          </a:p>
          <a:p>
            <a:r>
              <a:rPr lang="es-ES" sz="2400" i="1" noProof="0" dirty="0" err="1" smtClean="0"/>
              <a:t>Instruction</a:t>
            </a:r>
            <a:r>
              <a:rPr lang="es-ES" sz="2400" i="1" noProof="0" dirty="0" smtClean="0"/>
              <a:t> </a:t>
            </a:r>
            <a:r>
              <a:rPr lang="es-ES" sz="2400" i="1" noProof="0" dirty="0" err="1" smtClean="0"/>
              <a:t>Handling</a:t>
            </a:r>
            <a:endParaRPr lang="es-ES" sz="2400" i="1" noProof="0" dirty="0" smtClean="0"/>
          </a:p>
          <a:p>
            <a:r>
              <a:rPr lang="es-ES" sz="2400" noProof="0" dirty="0" smtClean="0"/>
              <a:t>Desensibilización oral</a:t>
            </a:r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487566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="" xmlns:a16="http://schemas.microsoft.com/office/drawing/2014/main" id="{EC767DB8-49C6-4200-B6F7-B1FCA471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>
              <a:solidFill>
                <a:srgbClr val="FFFF00"/>
              </a:solidFill>
            </a:endParaRPr>
          </a:p>
        </p:txBody>
      </p:sp>
      <p:pic>
        <p:nvPicPr>
          <p:cNvPr id="9" name="Inhaltsplatzhalter 8" descr="Ein Bild, das Gras, Pilz, draußen, sitzend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B4491CF2-180C-4B5B-868D-105E8C65C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t="13222" r="31990" b="24515"/>
          <a:stretch/>
        </p:blipFill>
        <p:spPr>
          <a:xfrm>
            <a:off x="838199" y="752024"/>
            <a:ext cx="10515599" cy="54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284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ACBDDCF-56EB-4191-8CCA-FCBA1FF4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Evolución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F63460D-3E76-4364-85E7-2C02ADF58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En 24 horas tras </a:t>
            </a:r>
            <a:r>
              <a:rPr lang="es-ES" i="1" noProof="0" dirty="0" err="1" smtClean="0"/>
              <a:t>Agaricus</a:t>
            </a:r>
            <a:r>
              <a:rPr lang="es-ES" noProof="0" dirty="0" smtClean="0"/>
              <a:t> desaparecen las molestias articulares en las manos y la paciente puede volver a trabajar sin limitaciones.</a:t>
            </a:r>
          </a:p>
          <a:p>
            <a:r>
              <a:rPr lang="es-ES" noProof="0" dirty="0" smtClean="0"/>
              <a:t>Al cabo de tres semanas, califica la mejoría del 100 %. Este estado se mantiene durante 18 meses. Después se produce una recidiva leve que desaparece inmediatamente  con </a:t>
            </a:r>
            <a:r>
              <a:rPr lang="es-ES" i="1" noProof="0" dirty="0" err="1" smtClean="0">
                <a:solidFill>
                  <a:srgbClr val="FFFF00"/>
                </a:solidFill>
              </a:rPr>
              <a:t>Agaricus</a:t>
            </a:r>
            <a:r>
              <a:rPr lang="es-ES" noProof="0" dirty="0" smtClean="0">
                <a:solidFill>
                  <a:srgbClr val="FFFF00"/>
                </a:solidFill>
              </a:rPr>
              <a:t> M</a:t>
            </a:r>
            <a:r>
              <a:rPr lang="es-ES" noProof="0" dirty="0" smtClean="0"/>
              <a:t>.</a:t>
            </a:r>
          </a:p>
          <a:p>
            <a:r>
              <a:rPr lang="es-ES" noProof="0" dirty="0" smtClean="0"/>
              <a:t>Desde entonces,  la muñeca ha estado  tranquila.</a:t>
            </a:r>
          </a:p>
          <a:p>
            <a:r>
              <a:rPr lang="es-ES" noProof="0" dirty="0" smtClean="0"/>
              <a:t>Periodo de observación: 10 años. 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374437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50932DA-5E70-427A-94D1-691396A8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Comentario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F928CC4-F883-4554-867F-8A348E00D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noProof="0" dirty="0" smtClean="0"/>
          </a:p>
          <a:p>
            <a:r>
              <a:rPr lang="es-ES" noProof="0" dirty="0" smtClean="0"/>
              <a:t>Este caso muestra lo que pasa cuando nos guiamos por el CUADRO medicamentoso  que pulula en nuestra cabeza…</a:t>
            </a:r>
          </a:p>
          <a:p>
            <a:r>
              <a:rPr lang="es-ES" noProof="0" dirty="0" smtClean="0"/>
              <a:t>...y también nos muestra que las sensaciones pueden obnubilar la </a:t>
            </a:r>
            <a:r>
              <a:rPr lang="es-ES" noProof="0" dirty="0" err="1" smtClean="0"/>
              <a:t>repertorización</a:t>
            </a:r>
            <a:r>
              <a:rPr lang="es-ES" noProof="0" dirty="0" smtClean="0"/>
              <a:t>. A partir de este tipo de experiencias, </a:t>
            </a:r>
            <a:r>
              <a:rPr lang="es-ES" noProof="0" dirty="0" smtClean="0"/>
              <a:t>hemos podido desarrollar nuestros </a:t>
            </a:r>
            <a:r>
              <a:rPr lang="es-ES" noProof="0" dirty="0" smtClean="0"/>
              <a:t>criterios de </a:t>
            </a:r>
            <a:r>
              <a:rPr lang="es-ES" noProof="0" dirty="0" smtClean="0"/>
              <a:t>fiabilidad sintom</a:t>
            </a:r>
            <a:r>
              <a:rPr lang="es-ES" noProof="0" dirty="0" smtClean="0"/>
              <a:t>ática</a:t>
            </a:r>
            <a:r>
              <a:rPr lang="es-ES" noProof="0" dirty="0" smtClean="0"/>
              <a:t>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334803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A85138C-C535-45C6-9022-363CB202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Caso 8: Neuralgia de trigémino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550D77F-17A0-409A-A472-49A0F3F7B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noProof="0" dirty="0" smtClean="0"/>
              <a:t>El Sr. </a:t>
            </a:r>
            <a:r>
              <a:rPr lang="es-ES" noProof="0" dirty="0" smtClean="0">
                <a:solidFill>
                  <a:srgbClr val="FFFF00"/>
                </a:solidFill>
              </a:rPr>
              <a:t>Michael G.,</a:t>
            </a:r>
            <a:r>
              <a:rPr lang="es-ES" noProof="0" dirty="0" smtClean="0"/>
              <a:t> 73 años,  se presenta en el servicio de urgencias de nuestra consulta por dolores violentos agudos en la mandíbula izquierda y en la mejilla izquierda, </a:t>
            </a:r>
            <a:r>
              <a:rPr lang="es-ES" noProof="0" dirty="0" smtClean="0"/>
              <a:t>asociados a  </a:t>
            </a:r>
            <a:r>
              <a:rPr lang="es-ES" noProof="0" dirty="0" smtClean="0"/>
              <a:t>tics en toda la mitad izquierda de la cara. Ya había consultado con el odontólogo que no </a:t>
            </a:r>
            <a:r>
              <a:rPr lang="es-ES" noProof="0" dirty="0" smtClean="0"/>
              <a:t>hab</a:t>
            </a:r>
            <a:r>
              <a:rPr lang="es-ES" noProof="0" dirty="0" smtClean="0"/>
              <a:t>í</a:t>
            </a:r>
            <a:r>
              <a:rPr lang="es-ES" noProof="0" dirty="0" smtClean="0"/>
              <a:t>a constatado </a:t>
            </a:r>
            <a:r>
              <a:rPr lang="es-ES" noProof="0" dirty="0" smtClean="0"/>
              <a:t>anomalías dentales. </a:t>
            </a:r>
          </a:p>
          <a:p>
            <a:r>
              <a:rPr lang="es-ES" noProof="0" dirty="0" smtClean="0"/>
              <a:t>Los dolores se presentan en accesos, duran unos 30 segundos y desaparecen espontáneamente.</a:t>
            </a:r>
          </a:p>
          <a:p>
            <a:r>
              <a:rPr lang="es-ES" noProof="0" dirty="0" smtClean="0"/>
              <a:t>Los síntomas secundarios residen en epistaxis y frecuentes extrasístoles. Debido a un infarto de miocardio sufrido hace tiempo y una trombosis venosa profunda, toma anticoagulantes y está muy preocupado </a:t>
            </a:r>
            <a:r>
              <a:rPr lang="es-ES" noProof="0" dirty="0" smtClean="0"/>
              <a:t>por si pudiera tratarse </a:t>
            </a:r>
            <a:r>
              <a:rPr lang="es-ES" noProof="0" dirty="0" smtClean="0"/>
              <a:t>de algo peligroso.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014651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326C029-B333-46E1-B5C4-AE6FE1A7A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Lista de control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B08172BC-CDCE-4044-9138-3AA33D76DC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Neuralgia de trigémino</a:t>
            </a:r>
          </a:p>
          <a:p>
            <a:r>
              <a:rPr lang="es-ES" noProof="0" dirty="0" smtClean="0"/>
              <a:t>Dolor opresivo</a:t>
            </a:r>
          </a:p>
          <a:p>
            <a:r>
              <a:rPr lang="es-ES" dirty="0"/>
              <a:t>T</a:t>
            </a:r>
            <a:r>
              <a:rPr lang="es-ES" noProof="0" dirty="0" err="1" smtClean="0"/>
              <a:t>ics</a:t>
            </a:r>
            <a:endParaRPr lang="es-ES" noProof="0" dirty="0" smtClean="0"/>
          </a:p>
          <a:p>
            <a:r>
              <a:rPr lang="es-ES" noProof="0" dirty="0" smtClean="0"/>
              <a:t>&lt; corriente de aire</a:t>
            </a:r>
          </a:p>
          <a:p>
            <a:r>
              <a:rPr lang="es-ES" noProof="0" dirty="0" smtClean="0"/>
              <a:t>&lt; durante el sueño-P</a:t>
            </a:r>
          </a:p>
          <a:p>
            <a:r>
              <a:rPr lang="es-ES" noProof="0" dirty="0" smtClean="0"/>
              <a:t>&lt; frío-P</a:t>
            </a:r>
          </a:p>
          <a:p>
            <a:r>
              <a:rPr lang="es-ES" noProof="0" dirty="0" smtClean="0"/>
              <a:t>&lt; enfriarse-P</a:t>
            </a:r>
          </a:p>
          <a:p>
            <a:r>
              <a:rPr lang="es-ES" noProof="0" dirty="0" smtClean="0"/>
              <a:t>&lt; contacto-P</a:t>
            </a:r>
          </a:p>
          <a:p>
            <a:r>
              <a:rPr lang="es-ES" noProof="0" dirty="0" smtClean="0"/>
              <a:t>&lt; presión-P</a:t>
            </a:r>
          </a:p>
          <a:p>
            <a:endParaRPr lang="es-ES" noProof="0" dirty="0" smtClean="0"/>
          </a:p>
          <a:p>
            <a:endParaRPr lang="es-ES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566CBC68-8F11-4564-A5A9-AFD933BA2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5034" cy="4351338"/>
          </a:xfrm>
        </p:spPr>
        <p:txBody>
          <a:bodyPr>
            <a:normAutofit lnSpcReduction="10000"/>
          </a:bodyPr>
          <a:lstStyle/>
          <a:p>
            <a:r>
              <a:rPr lang="es-ES" noProof="0" dirty="0" smtClean="0"/>
              <a:t>&gt; envolverse-P</a:t>
            </a:r>
          </a:p>
          <a:p>
            <a:r>
              <a:rPr lang="es-ES" noProof="0" dirty="0" smtClean="0"/>
              <a:t>&gt; acostarse en el lado doloroso-P</a:t>
            </a:r>
          </a:p>
          <a:p>
            <a:pPr marL="0" indent="0">
              <a:buNone/>
            </a:pPr>
            <a:endParaRPr lang="es-ES" noProof="0" dirty="0" smtClean="0"/>
          </a:p>
          <a:p>
            <a:pPr marL="0" indent="0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Síntomas secundarios</a:t>
            </a:r>
          </a:p>
          <a:p>
            <a:r>
              <a:rPr lang="es-ES" noProof="0" dirty="0" smtClean="0"/>
              <a:t>epistaxis</a:t>
            </a:r>
          </a:p>
          <a:p>
            <a:r>
              <a:rPr lang="es-ES" noProof="0" dirty="0" smtClean="0"/>
              <a:t>extrasístoles (pulso irregular)</a:t>
            </a:r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501770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341F526E-246A-456F-A78C-AE7945D43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2400"/>
            <a:ext cx="11762718" cy="655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7650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="" xmlns:a16="http://schemas.microsoft.com/office/drawing/2014/main" id="{35E51B35-86DB-429C-8858-C76EBE7C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MM comparativa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372FA022-8696-4A7C-B400-15CB7D8A0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57603"/>
          </a:xfrm>
        </p:spPr>
        <p:txBody>
          <a:bodyPr>
            <a:noAutofit/>
          </a:bodyPr>
          <a:lstStyle/>
          <a:p>
            <a:r>
              <a:rPr lang="es-ES" sz="2800" b="0" i="1" noProof="0" dirty="0" smtClean="0">
                <a:solidFill>
                  <a:srgbClr val="FFFF00"/>
                </a:solidFill>
              </a:rPr>
              <a:t>Sepia</a:t>
            </a:r>
            <a:endParaRPr lang="es-ES" sz="2800" b="0" i="1" noProof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33C4ABFE-268F-4B8D-AEDA-10B4750DF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8765"/>
            <a:ext cx="5157787" cy="4354110"/>
          </a:xfrm>
        </p:spPr>
        <p:txBody>
          <a:bodyPr>
            <a:noAutofit/>
          </a:bodyPr>
          <a:lstStyle/>
          <a:p>
            <a:r>
              <a:rPr lang="es-ES" sz="2400" i="1" noProof="0" dirty="0" smtClean="0"/>
              <a:t>Dolor facial con tics hacia craneal, como shocks eléctricos, que se presenta al despertar, es violento por las noches y se extiende por mandíbula y maxilar.</a:t>
            </a:r>
          </a:p>
          <a:p>
            <a:r>
              <a:rPr lang="es-ES" sz="2400" i="1" noProof="0" dirty="0" smtClean="0"/>
              <a:t>Neuralgia facial desencadenada por conducir al viento, empieza en </a:t>
            </a:r>
            <a:r>
              <a:rPr lang="es-ES" sz="2400" i="1" noProof="0" dirty="0" smtClean="0"/>
              <a:t>la sien izquierda, </a:t>
            </a:r>
            <a:r>
              <a:rPr lang="es-ES" sz="2400" i="1" noProof="0" dirty="0" smtClean="0"/>
              <a:t>pasa por la mitad facial izquierda y desciende al arco maxilar izquierdo. </a:t>
            </a:r>
          </a:p>
          <a:p>
            <a:r>
              <a:rPr lang="es-ES" sz="2400" i="1" noProof="0" dirty="0" smtClean="0"/>
              <a:t>Tics de los músculos faciales al hablar. </a:t>
            </a:r>
            <a:endParaRPr lang="es-ES" sz="2400" i="1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="" xmlns:a16="http://schemas.microsoft.com/office/drawing/2014/main" id="{59A7099D-9A93-4D92-8481-BBB918827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94846"/>
            <a:ext cx="5183188" cy="743919"/>
          </a:xfrm>
        </p:spPr>
        <p:txBody>
          <a:bodyPr>
            <a:normAutofit/>
          </a:bodyPr>
          <a:lstStyle/>
          <a:p>
            <a:r>
              <a:rPr lang="es-ES" sz="2800" b="0" i="1" noProof="0" dirty="0" err="1" smtClean="0">
                <a:solidFill>
                  <a:srgbClr val="FFFF00"/>
                </a:solidFill>
              </a:rPr>
              <a:t>Belladonna</a:t>
            </a:r>
            <a:endParaRPr lang="es-ES" sz="2800" b="0" i="1" noProof="0" dirty="0">
              <a:solidFill>
                <a:srgbClr val="FFFF00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="" xmlns:a16="http://schemas.microsoft.com/office/drawing/2014/main" id="{539A2BF4-9BE3-4F75-98B0-DF6653792B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8765"/>
            <a:ext cx="5183188" cy="4050898"/>
          </a:xfrm>
        </p:spPr>
        <p:txBody>
          <a:bodyPr>
            <a:normAutofit/>
          </a:bodyPr>
          <a:lstStyle/>
          <a:p>
            <a:r>
              <a:rPr lang="es-ES" sz="2400" i="1" noProof="0" dirty="0" smtClean="0"/>
              <a:t>Los dolores neurálgicos se inician por debajo de la órbita izquierda y </a:t>
            </a:r>
            <a:r>
              <a:rPr lang="es-ES" sz="2400" i="1" noProof="0" dirty="0" smtClean="0"/>
              <a:t>se </a:t>
            </a:r>
            <a:r>
              <a:rPr lang="es-ES" sz="2400" i="1" noProof="0" dirty="0" smtClean="0"/>
              <a:t>extienden hasta por detrás de la oreja. </a:t>
            </a:r>
          </a:p>
          <a:p>
            <a:r>
              <a:rPr lang="es-ES" sz="2400" i="1" noProof="0" dirty="0" smtClean="0"/>
              <a:t>Neuralgia violenta; empeoramiento por el más mínimo movimiento. </a:t>
            </a:r>
          </a:p>
          <a:p>
            <a:r>
              <a:rPr lang="es-ES" sz="2400" i="1" noProof="0" dirty="0" smtClean="0"/>
              <a:t>Tics convulsivos de los músculos faciales. </a:t>
            </a:r>
            <a:endParaRPr lang="es-ES" sz="2400" i="1" noProof="0" dirty="0"/>
          </a:p>
        </p:txBody>
      </p:sp>
    </p:spTree>
    <p:extLst>
      <p:ext uri="{BB962C8B-B14F-4D97-AF65-F5344CB8AC3E}">
        <p14:creationId xmlns:p14="http://schemas.microsoft.com/office/powerpoint/2010/main" val="27151602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="" xmlns:a16="http://schemas.microsoft.com/office/drawing/2014/main" id="{50B9C511-3FE0-4C9F-827A-DA3B5575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="" xmlns:a16="http://schemas.microsoft.com/office/drawing/2014/main" id="{46A86DC1-ED55-4AA0-998E-3D19C83B2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noProof="0" dirty="0" smtClean="0"/>
          </a:p>
          <a:p>
            <a:endParaRPr lang="es-ES" noProof="0" dirty="0" smtClean="0"/>
          </a:p>
          <a:p>
            <a:pPr marL="0" indent="0" algn="ctr">
              <a:buNone/>
            </a:pPr>
            <a:r>
              <a:rPr lang="es-ES" noProof="0" dirty="0" smtClean="0">
                <a:solidFill>
                  <a:srgbClr val="FFFF00"/>
                </a:solidFill>
              </a:rPr>
              <a:t>¿Qué medicamento se corresponde mejor con el genio de la sintomatología de la paciente?</a:t>
            </a:r>
            <a:endParaRPr lang="es-E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176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84260AA-1F5E-4174-9B2A-8B06AF76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="" xmlns:a16="http://schemas.microsoft.com/office/drawing/2014/main" id="{ECC5FBEB-AE20-45D6-AA97-664CD1FB2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t="11826" r="36199" b="14090"/>
          <a:stretch/>
        </p:blipFill>
        <p:spPr>
          <a:xfrm>
            <a:off x="3174570" y="365125"/>
            <a:ext cx="6090832" cy="6090834"/>
          </a:xfrm>
        </p:spPr>
      </p:pic>
    </p:spTree>
    <p:extLst>
      <p:ext uri="{BB962C8B-B14F-4D97-AF65-F5344CB8AC3E}">
        <p14:creationId xmlns:p14="http://schemas.microsoft.com/office/powerpoint/2010/main" val="35870302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1ADA14C-9EB9-46C4-BE05-E108822EB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smtClean="0">
                <a:solidFill>
                  <a:srgbClr val="FFFF00"/>
                </a:solidFill>
              </a:rPr>
              <a:t>Administración del medicamento y evolución</a:t>
            </a:r>
            <a:endParaRPr lang="es-ES" noProof="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E5382E4-604E-48D6-92BD-0E585DA5C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smtClean="0"/>
              <a:t>El Sr. F. recibe una dosis de </a:t>
            </a:r>
            <a:r>
              <a:rPr lang="es-ES" i="1" noProof="0" dirty="0" err="1" smtClean="0">
                <a:solidFill>
                  <a:srgbClr val="FFFF00"/>
                </a:solidFill>
              </a:rPr>
              <a:t>Belladonna</a:t>
            </a:r>
            <a:r>
              <a:rPr lang="es-ES" noProof="0" dirty="0" smtClean="0">
                <a:solidFill>
                  <a:srgbClr val="FFFF00"/>
                </a:solidFill>
              </a:rPr>
              <a:t> 200 C. </a:t>
            </a:r>
          </a:p>
          <a:p>
            <a:r>
              <a:rPr lang="es-ES" noProof="0" dirty="0" smtClean="0"/>
              <a:t>Al día siguiente,  llama y refiere que ha pasado una buena noche.</a:t>
            </a:r>
          </a:p>
          <a:p>
            <a:r>
              <a:rPr lang="es-ES" noProof="0" dirty="0" smtClean="0"/>
              <a:t>Pasado otra día confirma que la neuralgia de trigémino ha desaparecido y que tampoco siente las extrasístoles.</a:t>
            </a:r>
          </a:p>
          <a:p>
            <a:r>
              <a:rPr lang="es-ES" noProof="0" dirty="0" smtClean="0"/>
              <a:t>En la evolución a largo plazo no se han visto recidivas de las molestias.</a:t>
            </a:r>
          </a:p>
          <a:p>
            <a:r>
              <a:rPr lang="es-ES" noProof="0" dirty="0" smtClean="0"/>
              <a:t>Periodo de observación: 10 años.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66432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1538</TotalTime>
  <Words>5107</Words>
  <Application>Microsoft Macintosh PowerPoint</Application>
  <PresentationFormat>Personalizado</PresentationFormat>
  <Paragraphs>554</Paragraphs>
  <Slides>102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102</vt:i4>
      </vt:variant>
    </vt:vector>
  </HeadingPairs>
  <TitlesOfParts>
    <vt:vector size="104" baseType="lpstr">
      <vt:lpstr>Office Theme</vt:lpstr>
      <vt:lpstr>Acrobat Document</vt:lpstr>
      <vt:lpstr>Análisis de polaridad Módulo 4 Neurología  </vt:lpstr>
      <vt:lpstr>Índice</vt:lpstr>
      <vt:lpstr>Lactante con síntomas neurológicos</vt:lpstr>
      <vt:lpstr>Caso 1: Trastornos del desarrollo psicomotor</vt:lpstr>
      <vt:lpstr>Presentación de PowerPoint</vt:lpstr>
      <vt:lpstr>Presentación de PowerPoint</vt:lpstr>
      <vt:lpstr>Aspectos psicomotores con 7 meses</vt:lpstr>
      <vt:lpstr>Exploración a los 7 meses</vt:lpstr>
      <vt:lpstr>Diagnósticos</vt:lpstr>
      <vt:lpstr>Lista de control de los trastornos de percepción</vt:lpstr>
      <vt:lpstr>Repertorización - Procedimiento</vt:lpstr>
      <vt:lpstr>Brian Z – Trastornos de la percepción</vt:lpstr>
      <vt:lpstr>Interpretación</vt:lpstr>
      <vt:lpstr>Presentación de PowerPoint</vt:lpstr>
      <vt:lpstr>Administración del medicamento y evolución</vt:lpstr>
      <vt:lpstr>Presentación de PowerPoint</vt:lpstr>
      <vt:lpstr>Comentario</vt:lpstr>
      <vt:lpstr>Clasificación de la epilepsia de 2009</vt:lpstr>
      <vt:lpstr>Homeopatía en la epilepsia</vt:lpstr>
      <vt:lpstr>Caso 2: Síndrome de Lennox </vt:lpstr>
      <vt:lpstr>EEG en los espasmos infantiles</vt:lpstr>
      <vt:lpstr>Presentación de PowerPoint</vt:lpstr>
      <vt:lpstr>Presentación de PowerPoint</vt:lpstr>
      <vt:lpstr>Exploración a los 3 años</vt:lpstr>
      <vt:lpstr>Lista de control</vt:lpstr>
      <vt:lpstr>Presentación de PowerPoint</vt:lpstr>
      <vt:lpstr>Interpretación</vt:lpstr>
      <vt:lpstr>Materia médica comparativa de Belladonna (GS)</vt:lpstr>
      <vt:lpstr>Presentación de PowerPoint</vt:lpstr>
      <vt:lpstr>Administración del medicamento y evolución</vt:lpstr>
      <vt:lpstr>EEG normal</vt:lpstr>
      <vt:lpstr>Evolución</vt:lpstr>
      <vt:lpstr>Comentario</vt:lpstr>
      <vt:lpstr>Caso 3: Distrofia muscular de Duchenne, complicaciones</vt:lpstr>
      <vt:lpstr>Signo de Gower</vt:lpstr>
      <vt:lpstr>Presentación de PowerPoint</vt:lpstr>
      <vt:lpstr>Lista de control</vt:lpstr>
      <vt:lpstr>¿Cómo vamos a proceder?</vt:lpstr>
      <vt:lpstr>Hering: Síntomas más recientes</vt:lpstr>
      <vt:lpstr>Presentación de PowerPoint</vt:lpstr>
      <vt:lpstr>Presentación de PowerPoint</vt:lpstr>
      <vt:lpstr>Presentación de PowerPoint</vt:lpstr>
      <vt:lpstr>Materia médica comparativa de Carbo animalis (GS)</vt:lpstr>
      <vt:lpstr>Administración del medicamento y evolución</vt:lpstr>
      <vt:lpstr>Presentación de PowerPoint</vt:lpstr>
      <vt:lpstr>Comentario</vt:lpstr>
      <vt:lpstr>Caso 4: Síndrome de latigazo recidivante</vt:lpstr>
      <vt:lpstr>Mecanismo de lesión</vt:lpstr>
      <vt:lpstr>Lista de control</vt:lpstr>
      <vt:lpstr>Procedimiento</vt:lpstr>
      <vt:lpstr>Presentación de PowerPoint</vt:lpstr>
      <vt:lpstr>Presentación de PowerPoint</vt:lpstr>
      <vt:lpstr>Presentación de PowerPoint</vt:lpstr>
      <vt:lpstr>Materia médica comparativa de Zincum (GS)</vt:lpstr>
      <vt:lpstr>Administración del medicamento y evolución</vt:lpstr>
      <vt:lpstr>Comentario</vt:lpstr>
      <vt:lpstr>Caso 5: Afección cerebelar atáxico-discinética</vt:lpstr>
      <vt:lpstr>Presentación de PowerPoint</vt:lpstr>
      <vt:lpstr>Lista de control</vt:lpstr>
      <vt:lpstr>Procedimiento</vt:lpstr>
      <vt:lpstr>Repertorización de la ataxia</vt:lpstr>
      <vt:lpstr>Repertorización de los síntomas secundarios</vt:lpstr>
      <vt:lpstr>MM comparativa (GS)</vt:lpstr>
      <vt:lpstr>        </vt:lpstr>
      <vt:lpstr>Administración del medicamento y evolución</vt:lpstr>
      <vt:lpstr>Presentación de PowerPoint</vt:lpstr>
      <vt:lpstr>Evolución</vt:lpstr>
      <vt:lpstr>Presentación de PowerPoint</vt:lpstr>
      <vt:lpstr> </vt:lpstr>
      <vt:lpstr>Caso 6: Paraparesia en piernas</vt:lpstr>
      <vt:lpstr>Diagnóstico: síndrome de conversión</vt:lpstr>
      <vt:lpstr>Hallazgos</vt:lpstr>
      <vt:lpstr>Lista de control</vt:lpstr>
      <vt:lpstr>Procedimiento</vt:lpstr>
      <vt:lpstr>Presentación de PowerPoint</vt:lpstr>
      <vt:lpstr>Materia médica comparativa de Bryonia (GS)</vt:lpstr>
      <vt:lpstr>Presentación de PowerPoint</vt:lpstr>
      <vt:lpstr>Administración del medicamento y evolución</vt:lpstr>
      <vt:lpstr>Comentario</vt:lpstr>
      <vt:lpstr>Caso 7: Síndrome del túnel carpiano</vt:lpstr>
      <vt:lpstr>Lista de control</vt:lpstr>
      <vt:lpstr>Presentación de PowerPoint</vt:lpstr>
      <vt:lpstr>Interpretación</vt:lpstr>
      <vt:lpstr>¿Valor de las sensaciones?</vt:lpstr>
      <vt:lpstr>Presentación de PowerPoint</vt:lpstr>
      <vt:lpstr>Materia medica comparativa (GS)</vt:lpstr>
      <vt:lpstr>Materia medica comparativa (GS)</vt:lpstr>
      <vt:lpstr>Presentación de PowerPoint</vt:lpstr>
      <vt:lpstr>Administración del medicamento y evolución</vt:lpstr>
      <vt:lpstr>Presentación de PowerPoint</vt:lpstr>
      <vt:lpstr>Evolución</vt:lpstr>
      <vt:lpstr>Comentario</vt:lpstr>
      <vt:lpstr>Caso 8: Neuralgia de trigémino</vt:lpstr>
      <vt:lpstr>Lista de control</vt:lpstr>
      <vt:lpstr>Presentación de PowerPoint</vt:lpstr>
      <vt:lpstr>MM comparativa</vt:lpstr>
      <vt:lpstr>Presentación de PowerPoint</vt:lpstr>
      <vt:lpstr>Presentación de PowerPoint</vt:lpstr>
      <vt:lpstr>Administración del medicamento y evolución</vt:lpstr>
      <vt:lpstr>Comentario</vt:lpstr>
      <vt:lpstr>Bibliografía avanzada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Polaritätsanalyse Modul 11 Neurologie</dc:title>
  <dc:creator>Frei</dc:creator>
  <cp:lastModifiedBy>Macbook UTE</cp:lastModifiedBy>
  <cp:revision>249</cp:revision>
  <dcterms:created xsi:type="dcterms:W3CDTF">2017-11-27T10:34:56Z</dcterms:created>
  <dcterms:modified xsi:type="dcterms:W3CDTF">2018-07-07T22:40:01Z</dcterms:modified>
</cp:coreProperties>
</file>