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88" r:id="rId6"/>
    <p:sldId id="289" r:id="rId7"/>
    <p:sldId id="261" r:id="rId8"/>
    <p:sldId id="262" r:id="rId9"/>
    <p:sldId id="263" r:id="rId10"/>
    <p:sldId id="264" r:id="rId11"/>
    <p:sldId id="267" r:id="rId12"/>
    <p:sldId id="265" r:id="rId13"/>
    <p:sldId id="266" r:id="rId14"/>
    <p:sldId id="274" r:id="rId15"/>
    <p:sldId id="268" r:id="rId16"/>
    <p:sldId id="270" r:id="rId17"/>
    <p:sldId id="269" r:id="rId18"/>
    <p:sldId id="271" r:id="rId19"/>
    <p:sldId id="272" r:id="rId20"/>
    <p:sldId id="273" r:id="rId21"/>
    <p:sldId id="286" r:id="rId22"/>
    <p:sldId id="285" r:id="rId23"/>
    <p:sldId id="279" r:id="rId24"/>
    <p:sldId id="275" r:id="rId25"/>
    <p:sldId id="276" r:id="rId26"/>
    <p:sldId id="277" r:id="rId27"/>
    <p:sldId id="278" r:id="rId28"/>
    <p:sldId id="280" r:id="rId29"/>
    <p:sldId id="282" r:id="rId30"/>
    <p:sldId id="281" r:id="rId31"/>
    <p:sldId id="287" r:id="rId32"/>
    <p:sldId id="283" r:id="rId33"/>
    <p:sldId id="284" r:id="rId34"/>
    <p:sldId id="290" r:id="rId35"/>
    <p:sldId id="298" r:id="rId36"/>
    <p:sldId id="297" r:id="rId37"/>
    <p:sldId id="291" r:id="rId38"/>
    <p:sldId id="292" r:id="rId39"/>
    <p:sldId id="293" r:id="rId40"/>
    <p:sldId id="294" r:id="rId41"/>
    <p:sldId id="295" r:id="rId42"/>
    <p:sldId id="296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8" r:id="rId51"/>
    <p:sldId id="306" r:id="rId52"/>
    <p:sldId id="309" r:id="rId53"/>
    <p:sldId id="307" r:id="rId54"/>
    <p:sldId id="310" r:id="rId55"/>
    <p:sldId id="311" r:id="rId56"/>
    <p:sldId id="312" r:id="rId57"/>
    <p:sldId id="313" r:id="rId58"/>
    <p:sldId id="318" r:id="rId59"/>
    <p:sldId id="314" r:id="rId60"/>
    <p:sldId id="317" r:id="rId61"/>
    <p:sldId id="315" r:id="rId62"/>
    <p:sldId id="316" r:id="rId63"/>
    <p:sldId id="319" r:id="rId64"/>
    <p:sldId id="323" r:id="rId65"/>
    <p:sldId id="320" r:id="rId66"/>
    <p:sldId id="335" r:id="rId67"/>
    <p:sldId id="321" r:id="rId68"/>
    <p:sldId id="324" r:id="rId69"/>
    <p:sldId id="322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48" r:id="rId81"/>
    <p:sldId id="349" r:id="rId82"/>
    <p:sldId id="350" r:id="rId83"/>
    <p:sldId id="352" r:id="rId84"/>
    <p:sldId id="351" r:id="rId85"/>
    <p:sldId id="356" r:id="rId86"/>
    <p:sldId id="369" r:id="rId87"/>
    <p:sldId id="353" r:id="rId88"/>
    <p:sldId id="355" r:id="rId89"/>
    <p:sldId id="357" r:id="rId90"/>
    <p:sldId id="358" r:id="rId91"/>
    <p:sldId id="354" r:id="rId92"/>
    <p:sldId id="359" r:id="rId93"/>
    <p:sldId id="360" r:id="rId94"/>
    <p:sldId id="361" r:id="rId95"/>
    <p:sldId id="363" r:id="rId96"/>
    <p:sldId id="364" r:id="rId97"/>
    <p:sldId id="365" r:id="rId98"/>
    <p:sldId id="366" r:id="rId99"/>
    <p:sldId id="362" r:id="rId100"/>
    <p:sldId id="367" r:id="rId101"/>
    <p:sldId id="368" r:id="rId102"/>
    <p:sldId id="343" r:id="rId103"/>
    <p:sldId id="347" r:id="rId104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96" d="100"/>
          <a:sy n="96" d="100"/>
        </p:scale>
        <p:origin x="-12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575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536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858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30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121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372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90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8404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932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34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492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EA3AD-7A98-42B7-8DD6-19472FA461E2}" type="datetimeFigureOut">
              <a:rPr lang="de-CH" smtClean="0"/>
              <a:t>19.04.18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716A9-6798-48D3-B821-7AF7CBBA40D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02593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heinerfrei.ch/" TargetMode="Externa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4">
            <a:extLst>
              <a:ext uri="{FF2B5EF4-FFF2-40B4-BE49-F238E27FC236}">
                <a16:creationId xmlns:a16="http://schemas.microsoft.com/office/drawing/2014/main" xmlns="" id="{472A580E-57DD-4166-BCE2-3B1C425402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57401" y="2539771"/>
            <a:ext cx="8837613" cy="3192691"/>
          </a:xfrm>
        </p:spPr>
        <p:txBody>
          <a:bodyPr>
            <a:normAutofit/>
          </a:bodyPr>
          <a:lstStyle/>
          <a:p>
            <a:pPr algn="r" eaLnBrk="1" hangingPunct="1"/>
            <a:r>
              <a:rPr lang="de-CH" altLang="de-DE" dirty="0" err="1">
                <a:solidFill>
                  <a:srgbClr val="FFFF00"/>
                </a:solidFill>
              </a:rPr>
              <a:t>Polarity</a:t>
            </a:r>
            <a:r>
              <a:rPr lang="de-CH" altLang="de-DE" dirty="0">
                <a:solidFill>
                  <a:srgbClr val="FFFF00"/>
                </a:solidFill>
              </a:rPr>
              <a:t> Analysis</a:t>
            </a:r>
            <a:r>
              <a:rPr lang="de-CH" altLang="de-DE" sz="5400" dirty="0">
                <a:solidFill>
                  <a:srgbClr val="FFFF00"/>
                </a:solidFill>
              </a:rPr>
              <a:t/>
            </a:r>
            <a:br>
              <a:rPr lang="de-CH" altLang="de-DE" sz="5400" dirty="0">
                <a:solidFill>
                  <a:srgbClr val="FFFF00"/>
                </a:solidFill>
              </a:rPr>
            </a:br>
            <a:r>
              <a:rPr lang="de-CH" altLang="de-DE" sz="3600" dirty="0">
                <a:solidFill>
                  <a:srgbClr val="FFFF00"/>
                </a:solidFill>
              </a:rPr>
              <a:t>Module 4</a:t>
            </a:r>
            <a:br>
              <a:rPr lang="de-CH" altLang="de-DE" sz="3600" dirty="0">
                <a:solidFill>
                  <a:srgbClr val="FFFF00"/>
                </a:solidFill>
              </a:rPr>
            </a:br>
            <a:r>
              <a:rPr lang="de-CH" altLang="de-DE" sz="3600" dirty="0" err="1">
                <a:solidFill>
                  <a:srgbClr val="FFFF00"/>
                </a:solidFill>
              </a:rPr>
              <a:t>Neurology</a:t>
            </a:r>
            <a:r>
              <a:rPr lang="de-CH" altLang="de-DE" sz="5400" dirty="0">
                <a:solidFill>
                  <a:srgbClr val="FFFF00"/>
                </a:solidFill>
              </a:rPr>
              <a:t/>
            </a:r>
            <a:br>
              <a:rPr lang="de-CH" altLang="de-DE" sz="5400" dirty="0">
                <a:solidFill>
                  <a:srgbClr val="FFFF00"/>
                </a:solidFill>
              </a:rPr>
            </a:br>
            <a:r>
              <a:rPr lang="de-CH" altLang="de-DE" sz="4000" dirty="0">
                <a:solidFill>
                  <a:srgbClr val="FFFF00"/>
                </a:solidFill>
              </a:rPr>
              <a:t/>
            </a:r>
            <a:br>
              <a:rPr lang="de-CH" altLang="de-DE" sz="4000" dirty="0">
                <a:solidFill>
                  <a:srgbClr val="FFFF00"/>
                </a:solidFill>
              </a:rPr>
            </a:br>
            <a:endParaRPr lang="de-CH" altLang="de-DE" sz="3600" dirty="0"/>
          </a:p>
        </p:txBody>
      </p:sp>
      <p:sp>
        <p:nvSpPr>
          <p:cNvPr id="5123" name="Inhaltsplatzhalter 2">
            <a:extLst>
              <a:ext uri="{FF2B5EF4-FFF2-40B4-BE49-F238E27FC236}">
                <a16:creationId xmlns:a16="http://schemas.microsoft.com/office/drawing/2014/main" xmlns="" id="{19CDEF00-CCA4-4699-AC9C-3D8C12F8A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581525"/>
            <a:ext cx="8837612" cy="1150938"/>
          </a:xfrm>
        </p:spPr>
        <p:txBody>
          <a:bodyPr rtlCol="0">
            <a:normAutofit fontScale="92500" lnSpcReduction="10000"/>
          </a:bodyPr>
          <a:lstStyle/>
          <a:p>
            <a:pPr defTabSz="457207"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de-CH" altLang="de-DE" sz="4800" dirty="0">
                <a:solidFill>
                  <a:srgbClr val="FFFF00"/>
                </a:solidFill>
              </a:rPr>
              <a:t>  </a:t>
            </a:r>
          </a:p>
          <a:p>
            <a:pPr algn="r" defTabSz="457207">
              <a:buClr>
                <a:schemeClr val="bg2">
                  <a:lumMod val="40000"/>
                  <a:lumOff val="60000"/>
                </a:schemeClr>
              </a:buClr>
              <a:defRPr/>
            </a:pPr>
            <a:r>
              <a:rPr lang="de-CH" altLang="de-DE" sz="3200" dirty="0"/>
              <a:t>Heiner Frei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ABAE5941-1D6A-4BDA-A54F-7ACCE8FF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  <p:pic>
        <p:nvPicPr>
          <p:cNvPr id="6149" name="Picture 5">
            <a:extLst>
              <a:ext uri="{FF2B5EF4-FFF2-40B4-BE49-F238E27FC236}">
                <a16:creationId xmlns:a16="http://schemas.microsoft.com/office/drawing/2014/main" xmlns="" id="{C6F94BE1-295B-47D0-9C2C-5EC77770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176" y="979260"/>
            <a:ext cx="9858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051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8F9B2C4-F754-4892-8346-1811A3B84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Checkliste </a:t>
            </a:r>
            <a:r>
              <a:rPr lang="de-CH" dirty="0" err="1">
                <a:solidFill>
                  <a:srgbClr val="FFFF00"/>
                </a:solidFill>
              </a:rPr>
              <a:t>for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Perception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Disorders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DC0ED5BC-53C7-40C0-BAD5-0C3469CA4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04098"/>
          </a:xfrm>
        </p:spPr>
        <p:txBody>
          <a:bodyPr>
            <a:normAutofit/>
          </a:bodyPr>
          <a:lstStyle/>
          <a:p>
            <a:r>
              <a:rPr lang="de-CH" sz="2800" b="0" dirty="0">
                <a:solidFill>
                  <a:srgbClr val="FFFF00"/>
                </a:solidFill>
              </a:rPr>
              <a:t>High </a:t>
            </a:r>
            <a:r>
              <a:rPr lang="de-CH" sz="2800" b="0" dirty="0" err="1">
                <a:solidFill>
                  <a:srgbClr val="FFFF00"/>
                </a:solidFill>
              </a:rPr>
              <a:t>reliability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7D36A30-11CD-4429-A930-D3A697724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47254"/>
            <a:ext cx="5157787" cy="3942409"/>
          </a:xfrm>
        </p:spPr>
        <p:txBody>
          <a:bodyPr>
            <a:normAutofit/>
          </a:bodyPr>
          <a:lstStyle/>
          <a:p>
            <a:r>
              <a:rPr lang="de-CH" sz="2400" dirty="0"/>
              <a:t>&lt; </a:t>
            </a:r>
            <a:r>
              <a:rPr lang="de-CH" sz="2400" dirty="0" err="1"/>
              <a:t>Warmth</a:t>
            </a:r>
            <a:endParaRPr lang="de-CH" sz="2400" dirty="0"/>
          </a:p>
          <a:p>
            <a:r>
              <a:rPr lang="de-CH" sz="2400" dirty="0"/>
              <a:t>&gt; </a:t>
            </a:r>
            <a:r>
              <a:rPr lang="de-CH" sz="2400" dirty="0" err="1"/>
              <a:t>Uncovering</a:t>
            </a:r>
            <a:endParaRPr lang="de-CH" sz="2400" dirty="0"/>
          </a:p>
          <a:p>
            <a:r>
              <a:rPr lang="de-CH" sz="2400" dirty="0"/>
              <a:t>&lt; After </a:t>
            </a:r>
            <a:r>
              <a:rPr lang="de-CH" sz="2400" dirty="0" err="1"/>
              <a:t>sleep</a:t>
            </a:r>
            <a:r>
              <a:rPr lang="de-CH" sz="2400" dirty="0"/>
              <a:t>, upon </a:t>
            </a:r>
            <a:r>
              <a:rPr lang="de-CH" sz="2400" dirty="0" err="1"/>
              <a:t>awaking</a:t>
            </a:r>
            <a:endParaRPr lang="de-CH" sz="2400" dirty="0"/>
          </a:p>
          <a:p>
            <a:r>
              <a:rPr lang="de-CH" sz="2400" dirty="0"/>
              <a:t>&lt; </a:t>
            </a:r>
            <a:r>
              <a:rPr lang="de-CH" sz="2400" dirty="0" err="1"/>
              <a:t>When</a:t>
            </a:r>
            <a:r>
              <a:rPr lang="de-CH" sz="2400" dirty="0"/>
              <a:t> </a:t>
            </a:r>
            <a:r>
              <a:rPr lang="de-CH" sz="2400" dirty="0" err="1"/>
              <a:t>going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sleep</a:t>
            </a:r>
            <a:endParaRPr lang="de-CH" sz="2400" dirty="0"/>
          </a:p>
          <a:p>
            <a:r>
              <a:rPr lang="de-CH" sz="2400" dirty="0" err="1"/>
              <a:t>Irritability</a:t>
            </a:r>
            <a:endParaRPr lang="de-CH" sz="2400" dirty="0"/>
          </a:p>
          <a:p>
            <a:pPr marL="0" indent="0">
              <a:buNone/>
            </a:pPr>
            <a:endParaRPr lang="de-CH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CH" dirty="0">
                <a:solidFill>
                  <a:srgbClr val="FFFF00"/>
                </a:solidFill>
              </a:rPr>
              <a:t>Intermediate </a:t>
            </a:r>
            <a:r>
              <a:rPr lang="de-CH" dirty="0" err="1">
                <a:solidFill>
                  <a:srgbClr val="FFFF00"/>
                </a:solidFill>
              </a:rPr>
              <a:t>reliability</a:t>
            </a:r>
            <a:endParaRPr lang="de-CH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CH" sz="2400" dirty="0"/>
              <a:t>&gt; Movement (</a:t>
            </a:r>
            <a:r>
              <a:rPr lang="de-CH" sz="2400" dirty="0" err="1"/>
              <a:t>Carrying</a:t>
            </a:r>
            <a:r>
              <a:rPr lang="de-CH" sz="2400" dirty="0"/>
              <a:t> </a:t>
            </a:r>
            <a:r>
              <a:rPr lang="de-CH" sz="2400" dirty="0" err="1"/>
              <a:t>around</a:t>
            </a:r>
            <a:r>
              <a:rPr lang="de-CH" sz="2400" dirty="0"/>
              <a:t>)</a:t>
            </a:r>
          </a:p>
          <a:p>
            <a:pPr marL="0" indent="0">
              <a:buNone/>
            </a:pPr>
            <a:endParaRPr lang="de-CH" sz="24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de-CH" sz="24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25CB3BDD-1B8F-423C-B279-B1495E52F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6091"/>
          </a:xfrm>
        </p:spPr>
        <p:txBody>
          <a:bodyPr>
            <a:normAutofit/>
          </a:bodyPr>
          <a:lstStyle/>
          <a:p>
            <a:r>
              <a:rPr lang="de-CH" sz="2800" b="0" dirty="0">
                <a:solidFill>
                  <a:srgbClr val="FFFF00"/>
                </a:solidFill>
              </a:rPr>
              <a:t>Low </a:t>
            </a:r>
            <a:r>
              <a:rPr lang="de-CH" sz="2800" b="0" dirty="0" err="1">
                <a:solidFill>
                  <a:srgbClr val="FFFF00"/>
                </a:solidFill>
              </a:rPr>
              <a:t>reliability</a:t>
            </a:r>
            <a:endParaRPr lang="de-CH" sz="2800" b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F69E6111-7EFB-4E08-81E4-DF1623BAA3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5742"/>
            <a:ext cx="5183188" cy="3833921"/>
          </a:xfrm>
        </p:spPr>
        <p:txBody>
          <a:bodyPr>
            <a:normAutofit/>
          </a:bodyPr>
          <a:lstStyle/>
          <a:p>
            <a:r>
              <a:rPr lang="de-CH" sz="2400" dirty="0"/>
              <a:t>&lt; Alone</a:t>
            </a:r>
          </a:p>
          <a:p>
            <a:r>
              <a:rPr lang="de-CH" sz="2400" dirty="0"/>
              <a:t>&lt; Darkness</a:t>
            </a:r>
          </a:p>
          <a:p>
            <a:r>
              <a:rPr lang="de-CH" sz="2400" dirty="0"/>
              <a:t>&lt; Lack of </a:t>
            </a:r>
            <a:r>
              <a:rPr lang="de-CH" sz="2400" dirty="0" err="1"/>
              <a:t>sleep</a:t>
            </a:r>
            <a:endParaRPr lang="de-CH" sz="2400" dirty="0"/>
          </a:p>
          <a:p>
            <a:r>
              <a:rPr lang="de-CH" sz="2400" dirty="0"/>
              <a:t>&gt; in open </a:t>
            </a:r>
            <a:r>
              <a:rPr lang="de-CH" sz="2400" dirty="0" err="1"/>
              <a:t>air</a:t>
            </a:r>
            <a:r>
              <a:rPr lang="de-CH" sz="2400" dirty="0"/>
              <a:t> (</a:t>
            </a:r>
            <a:r>
              <a:rPr lang="de-CH" sz="2400" dirty="0" err="1"/>
              <a:t>Carrying</a:t>
            </a:r>
            <a:r>
              <a:rPr lang="de-CH" sz="2400" dirty="0"/>
              <a:t> </a:t>
            </a:r>
            <a:r>
              <a:rPr lang="de-CH" sz="2400" dirty="0" err="1"/>
              <a:t>around</a:t>
            </a:r>
            <a:r>
              <a:rPr lang="de-CH" sz="2400" dirty="0"/>
              <a:t>?)</a:t>
            </a:r>
          </a:p>
          <a:p>
            <a:r>
              <a:rPr lang="de-CH" sz="2400" dirty="0"/>
              <a:t>&gt; </a:t>
            </a:r>
            <a:r>
              <a:rPr lang="de-CH" sz="2400" dirty="0" err="1"/>
              <a:t>Physical</a:t>
            </a:r>
            <a:r>
              <a:rPr lang="de-CH" sz="2400" dirty="0"/>
              <a:t> </a:t>
            </a:r>
            <a:r>
              <a:rPr lang="de-CH" sz="2400" dirty="0" err="1"/>
              <a:t>efforf</a:t>
            </a:r>
            <a:r>
              <a:rPr lang="de-CH" sz="2400" dirty="0"/>
              <a:t> (?)</a:t>
            </a:r>
          </a:p>
        </p:txBody>
      </p:sp>
    </p:spTree>
    <p:extLst>
      <p:ext uri="{BB962C8B-B14F-4D97-AF65-F5344CB8AC3E}">
        <p14:creationId xmlns:p14="http://schemas.microsoft.com/office/powerpoint/2010/main" val="126805313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1ADA14C-9EB9-46C4-BE05-E108822EB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Mittelgabe und Verlauf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E5382E4-604E-48D6-92BD-0E585DA5C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Mr. F. </a:t>
            </a:r>
            <a:r>
              <a:rPr lang="de-CH" dirty="0" err="1"/>
              <a:t>receives</a:t>
            </a:r>
            <a:r>
              <a:rPr lang="de-CH" dirty="0"/>
              <a:t> one dose of </a:t>
            </a:r>
            <a:r>
              <a:rPr lang="de-CH" dirty="0">
                <a:solidFill>
                  <a:srgbClr val="FFFF00"/>
                </a:solidFill>
              </a:rPr>
              <a:t>Belladonna C 200. </a:t>
            </a:r>
          </a:p>
          <a:p>
            <a:r>
              <a:rPr lang="de-CH" dirty="0"/>
              <a:t>The </a:t>
            </a:r>
            <a:r>
              <a:rPr lang="de-CH" dirty="0" err="1"/>
              <a:t>next</a:t>
            </a:r>
            <a:r>
              <a:rPr lang="de-CH" dirty="0"/>
              <a:t> </a:t>
            </a:r>
            <a:r>
              <a:rPr lang="de-CH" dirty="0" err="1"/>
              <a:t>day</a:t>
            </a:r>
            <a:r>
              <a:rPr lang="de-CH" dirty="0"/>
              <a:t> he </a:t>
            </a:r>
            <a:r>
              <a:rPr lang="de-CH" dirty="0" err="1"/>
              <a:t>calls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tell</a:t>
            </a:r>
            <a:r>
              <a:rPr lang="de-CH" dirty="0"/>
              <a:t> </a:t>
            </a:r>
            <a:r>
              <a:rPr lang="de-CH" dirty="0" err="1"/>
              <a:t>us</a:t>
            </a:r>
            <a:r>
              <a:rPr lang="de-CH" dirty="0"/>
              <a:t> he </a:t>
            </a:r>
            <a:r>
              <a:rPr lang="de-CH" dirty="0" err="1"/>
              <a:t>had</a:t>
            </a:r>
            <a:r>
              <a:rPr lang="de-CH" dirty="0"/>
              <a:t> a </a:t>
            </a:r>
            <a:r>
              <a:rPr lang="de-CH" dirty="0" err="1"/>
              <a:t>good</a:t>
            </a:r>
            <a:r>
              <a:rPr lang="de-CH" dirty="0"/>
              <a:t> </a:t>
            </a:r>
            <a:r>
              <a:rPr lang="de-CH" dirty="0" err="1"/>
              <a:t>night</a:t>
            </a:r>
            <a:r>
              <a:rPr lang="de-CH" dirty="0"/>
              <a:t>.</a:t>
            </a:r>
          </a:p>
          <a:p>
            <a:r>
              <a:rPr lang="de-CH" dirty="0"/>
              <a:t>The same </a:t>
            </a:r>
            <a:r>
              <a:rPr lang="de-CH" dirty="0" err="1"/>
              <a:t>thing</a:t>
            </a:r>
            <a:r>
              <a:rPr lang="de-CH" dirty="0"/>
              <a:t> </a:t>
            </a:r>
            <a:r>
              <a:rPr lang="de-CH" dirty="0" err="1"/>
              <a:t>happens</a:t>
            </a:r>
            <a:r>
              <a:rPr lang="de-CH" dirty="0"/>
              <a:t> a </a:t>
            </a:r>
            <a:r>
              <a:rPr lang="de-CH" dirty="0" err="1"/>
              <a:t>day</a:t>
            </a:r>
            <a:r>
              <a:rPr lang="de-CH" dirty="0"/>
              <a:t> </a:t>
            </a:r>
            <a:r>
              <a:rPr lang="de-CH" dirty="0" err="1"/>
              <a:t>later</a:t>
            </a:r>
            <a:r>
              <a:rPr lang="de-CH" dirty="0"/>
              <a:t>: The </a:t>
            </a:r>
            <a:r>
              <a:rPr lang="de-CH" dirty="0" err="1"/>
              <a:t>neuralgic</a:t>
            </a:r>
            <a:r>
              <a:rPr lang="de-CH" dirty="0"/>
              <a:t> </a:t>
            </a:r>
            <a:r>
              <a:rPr lang="de-CH" dirty="0" err="1"/>
              <a:t>pain</a:t>
            </a:r>
            <a:r>
              <a:rPr lang="de-CH" dirty="0"/>
              <a:t> and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extrasystoles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disappeared</a:t>
            </a:r>
            <a:r>
              <a:rPr lang="de-CH" dirty="0"/>
              <a:t>, and in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long</a:t>
            </a:r>
            <a:r>
              <a:rPr lang="de-CH" dirty="0"/>
              <a:t> </a:t>
            </a:r>
            <a:r>
              <a:rPr lang="de-CH" dirty="0" err="1"/>
              <a:t>run</a:t>
            </a:r>
            <a:r>
              <a:rPr lang="de-CH" dirty="0"/>
              <a:t> </a:t>
            </a:r>
            <a:r>
              <a:rPr lang="de-CH" dirty="0" err="1"/>
              <a:t>his</a:t>
            </a:r>
            <a:r>
              <a:rPr lang="de-CH" dirty="0"/>
              <a:t> </a:t>
            </a:r>
            <a:r>
              <a:rPr lang="de-CH" dirty="0" err="1"/>
              <a:t>trigeminus</a:t>
            </a:r>
            <a:r>
              <a:rPr lang="de-CH" dirty="0"/>
              <a:t> nerve </a:t>
            </a:r>
            <a:r>
              <a:rPr lang="de-CH" dirty="0" err="1"/>
              <a:t>keeps</a:t>
            </a:r>
            <a:r>
              <a:rPr lang="de-CH" dirty="0"/>
              <a:t> </a:t>
            </a:r>
            <a:r>
              <a:rPr lang="de-CH" dirty="0" err="1"/>
              <a:t>quiet</a:t>
            </a:r>
            <a:r>
              <a:rPr lang="de-CH" dirty="0"/>
              <a:t>.</a:t>
            </a:r>
          </a:p>
          <a:p>
            <a:r>
              <a:rPr lang="de-CH" dirty="0"/>
              <a:t>Time of </a:t>
            </a:r>
            <a:r>
              <a:rPr lang="de-CH" dirty="0" err="1"/>
              <a:t>observation</a:t>
            </a:r>
            <a:r>
              <a:rPr lang="de-CH" dirty="0"/>
              <a:t>: 10 </a:t>
            </a:r>
            <a:r>
              <a:rPr lang="de-CH" dirty="0" err="1"/>
              <a:t>years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64325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4C71EB0-143D-4E37-A871-C6A57BD5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Comment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9859AC2-8658-4FB9-B34C-DD29153B0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The </a:t>
            </a:r>
            <a:r>
              <a:rPr lang="de-CH" dirty="0" err="1"/>
              <a:t>similarity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Lennox </a:t>
            </a:r>
            <a:r>
              <a:rPr lang="de-CH" dirty="0" err="1"/>
              <a:t>case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apparent: In </a:t>
            </a:r>
            <a:r>
              <a:rPr lang="de-CH" dirty="0" err="1"/>
              <a:t>both</a:t>
            </a:r>
            <a:r>
              <a:rPr lang="de-CH" dirty="0"/>
              <a:t> </a:t>
            </a:r>
            <a:r>
              <a:rPr lang="de-CH" dirty="0" err="1"/>
              <a:t>patients</a:t>
            </a:r>
            <a:r>
              <a:rPr lang="de-CH" dirty="0"/>
              <a:t> a </a:t>
            </a:r>
            <a:r>
              <a:rPr lang="de-CH" dirty="0" err="1"/>
              <a:t>convulsive</a:t>
            </a:r>
            <a:r>
              <a:rPr lang="de-CH" dirty="0"/>
              <a:t> </a:t>
            </a:r>
            <a:r>
              <a:rPr lang="de-CH" dirty="0" err="1"/>
              <a:t>disease</a:t>
            </a:r>
            <a:r>
              <a:rPr lang="de-CH" dirty="0"/>
              <a:t> </a:t>
            </a:r>
            <a:r>
              <a:rPr lang="de-CH" dirty="0" err="1"/>
              <a:t>disappears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one dose of Belladonna.</a:t>
            </a:r>
          </a:p>
          <a:p>
            <a:endParaRPr lang="de-CH" dirty="0"/>
          </a:p>
          <a:p>
            <a:r>
              <a:rPr lang="de-CH" dirty="0"/>
              <a:t>Belladonna </a:t>
            </a:r>
            <a:r>
              <a:rPr lang="de-CH" dirty="0" err="1"/>
              <a:t>actually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supposed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be</a:t>
            </a:r>
            <a:r>
              <a:rPr lang="de-CH" dirty="0"/>
              <a:t> a </a:t>
            </a:r>
            <a:r>
              <a:rPr lang="de-CH" dirty="0" err="1"/>
              <a:t>right</a:t>
            </a:r>
            <a:r>
              <a:rPr lang="de-CH" dirty="0"/>
              <a:t> </a:t>
            </a:r>
            <a:r>
              <a:rPr lang="de-CH" dirty="0" err="1"/>
              <a:t>sided</a:t>
            </a:r>
            <a:r>
              <a:rPr lang="de-CH" dirty="0"/>
              <a:t> </a:t>
            </a:r>
            <a:r>
              <a:rPr lang="de-CH" dirty="0" err="1"/>
              <a:t>remedy</a:t>
            </a:r>
            <a:r>
              <a:rPr lang="de-CH" dirty="0"/>
              <a:t>. This </a:t>
            </a:r>
            <a:r>
              <a:rPr lang="de-CH" dirty="0" err="1"/>
              <a:t>case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well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our</a:t>
            </a:r>
            <a:r>
              <a:rPr lang="de-CH" dirty="0"/>
              <a:t> </a:t>
            </a:r>
            <a:r>
              <a:rPr lang="de-CH" dirty="0" err="1"/>
              <a:t>longtime</a:t>
            </a:r>
            <a:r>
              <a:rPr lang="de-CH" dirty="0"/>
              <a:t> </a:t>
            </a:r>
            <a:r>
              <a:rPr lang="de-CH" dirty="0" err="1"/>
              <a:t>experience</a:t>
            </a:r>
            <a:r>
              <a:rPr lang="de-CH" dirty="0"/>
              <a:t> </a:t>
            </a:r>
            <a:r>
              <a:rPr lang="de-CH" dirty="0" err="1"/>
              <a:t>show</a:t>
            </a:r>
            <a:r>
              <a:rPr lang="de-CH" dirty="0"/>
              <a:t>, </a:t>
            </a:r>
            <a:r>
              <a:rPr lang="de-CH" dirty="0" err="1"/>
              <a:t>that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lateralities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not a reliable </a:t>
            </a:r>
            <a:r>
              <a:rPr lang="de-CH" dirty="0" err="1"/>
              <a:t>criterion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2869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FA75DDD-FEDB-4773-AC43-EA13AB8FA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Further </a:t>
            </a:r>
            <a:r>
              <a:rPr lang="de-CH" sz="3600" dirty="0" err="1">
                <a:solidFill>
                  <a:srgbClr val="FFFF00"/>
                </a:solidFill>
              </a:rPr>
              <a:t>Literature</a:t>
            </a:r>
            <a:endParaRPr lang="de-CH" sz="3600" dirty="0">
              <a:solidFill>
                <a:srgbClr val="FFFF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6AECF826-53E4-4CF7-8AC5-BCE690144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49318" cy="4351338"/>
          </a:xfrm>
        </p:spPr>
        <p:txBody>
          <a:bodyPr/>
          <a:lstStyle/>
          <a:p>
            <a:endParaRPr lang="de-CH" dirty="0">
              <a:hlinkClick r:id="rId2"/>
            </a:endParaRPr>
          </a:p>
          <a:p>
            <a:endParaRPr lang="de-CH" dirty="0">
              <a:hlinkClick r:id="rId2"/>
            </a:endParaRPr>
          </a:p>
          <a:p>
            <a:r>
              <a:rPr lang="de-CH" sz="3200" dirty="0">
                <a:hlinkClick r:id="rId2"/>
              </a:rPr>
              <a:t>www.heinerfrei.ch</a:t>
            </a:r>
            <a:endParaRPr lang="de-CH" sz="3200" dirty="0"/>
          </a:p>
          <a:p>
            <a:r>
              <a:rPr lang="de-CH" sz="3200" dirty="0"/>
              <a:t>https://polarity-analysis.com</a:t>
            </a:r>
          </a:p>
        </p:txBody>
      </p:sp>
      <p:pic>
        <p:nvPicPr>
          <p:cNvPr id="2050" name="Bild 1">
            <a:extLst>
              <a:ext uri="{FF2B5EF4-FFF2-40B4-BE49-F238E27FC236}">
                <a16:creationId xmlns:a16="http://schemas.microsoft.com/office/drawing/2014/main" xmlns="" id="{49A7CBA2-7F5B-4C17-93DF-EAF8D2E45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t="7143" r="38843" b="3967"/>
          <a:stretch>
            <a:fillRect/>
          </a:stretch>
        </p:blipFill>
        <p:spPr bwMode="auto">
          <a:xfrm>
            <a:off x="8943449" y="2954607"/>
            <a:ext cx="2264769" cy="322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32FDB712-3FDF-44E5-BABE-DA8AAB66086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6" t="26183" r="30566" b="20995"/>
          <a:stretch>
            <a:fillRect/>
          </a:stretch>
        </p:blipFill>
        <p:spPr>
          <a:xfrm>
            <a:off x="6211190" y="681037"/>
            <a:ext cx="2563709" cy="3503505"/>
          </a:xfrm>
        </p:spPr>
      </p:pic>
    </p:spTree>
    <p:extLst>
      <p:ext uri="{BB962C8B-B14F-4D97-AF65-F5344CB8AC3E}">
        <p14:creationId xmlns:p14="http://schemas.microsoft.com/office/powerpoint/2010/main" val="134863297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33128E08-EC74-4B9A-8B3C-2D7CE3550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AA2A838D-4EB1-4700-8C61-5740D0D01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pPr marL="0" indent="0" algn="ctr">
              <a:buNone/>
            </a:pPr>
            <a:r>
              <a:rPr lang="de-CH" sz="4400" dirty="0" err="1">
                <a:solidFill>
                  <a:srgbClr val="FFFF00"/>
                </a:solidFill>
              </a:rPr>
              <a:t>Thank</a:t>
            </a:r>
            <a:r>
              <a:rPr lang="de-CH" sz="4400" dirty="0">
                <a:solidFill>
                  <a:srgbClr val="FFFF00"/>
                </a:solidFill>
              </a:rPr>
              <a:t> </a:t>
            </a:r>
            <a:r>
              <a:rPr lang="de-CH" sz="4400" dirty="0" err="1">
                <a:solidFill>
                  <a:srgbClr val="FFFF00"/>
                </a:solidFill>
              </a:rPr>
              <a:t>you</a:t>
            </a:r>
            <a:r>
              <a:rPr lang="de-CH" sz="4400" dirty="0">
                <a:solidFill>
                  <a:srgbClr val="FFFF00"/>
                </a:solidFill>
              </a:rPr>
              <a:t> </a:t>
            </a:r>
            <a:r>
              <a:rPr lang="de-CH" sz="4400" dirty="0" err="1">
                <a:solidFill>
                  <a:srgbClr val="FFFF00"/>
                </a:solidFill>
              </a:rPr>
              <a:t>for</a:t>
            </a:r>
            <a:r>
              <a:rPr lang="de-CH" sz="4400" dirty="0">
                <a:solidFill>
                  <a:srgbClr val="FFFF00"/>
                </a:solidFill>
              </a:rPr>
              <a:t> </a:t>
            </a:r>
            <a:r>
              <a:rPr lang="de-CH" sz="4400" dirty="0" err="1">
                <a:solidFill>
                  <a:srgbClr val="FFFF00"/>
                </a:solidFill>
              </a:rPr>
              <a:t>your</a:t>
            </a:r>
            <a:r>
              <a:rPr lang="de-CH" sz="4400" dirty="0">
                <a:solidFill>
                  <a:srgbClr val="FFFF00"/>
                </a:solidFill>
              </a:rPr>
              <a:t> </a:t>
            </a:r>
            <a:r>
              <a:rPr lang="de-CH" sz="4400" dirty="0" err="1">
                <a:solidFill>
                  <a:srgbClr val="FFFF00"/>
                </a:solidFill>
              </a:rPr>
              <a:t>attention</a:t>
            </a:r>
            <a:r>
              <a:rPr lang="de-CH" sz="4400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3351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9564986F-FD25-4E7C-850D-84B95196D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solidFill>
                  <a:srgbClr val="FFFF00"/>
                </a:solidFill>
              </a:rPr>
              <a:t>Repertorisation</a:t>
            </a:r>
            <a:r>
              <a:rPr lang="de-CH" dirty="0">
                <a:solidFill>
                  <a:srgbClr val="FFFF00"/>
                </a:solidFill>
              </a:rPr>
              <a:t> - </a:t>
            </a:r>
            <a:r>
              <a:rPr lang="de-CH" dirty="0" err="1">
                <a:solidFill>
                  <a:srgbClr val="FFFF00"/>
                </a:solidFill>
              </a:rPr>
              <a:t>Procedure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xmlns="" id="{B7F9D1B4-5710-4879-8E68-F9892444C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only</a:t>
            </a:r>
            <a:r>
              <a:rPr lang="de-CH" dirty="0"/>
              <a:t> </a:t>
            </a:r>
            <a:r>
              <a:rPr lang="de-CH" dirty="0" err="1"/>
              <a:t>use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 of high and intermediate </a:t>
            </a:r>
            <a:r>
              <a:rPr lang="de-CH" dirty="0" err="1"/>
              <a:t>reliability</a:t>
            </a:r>
            <a:r>
              <a:rPr lang="de-CH" dirty="0"/>
              <a:t>, and </a:t>
            </a:r>
            <a:r>
              <a:rPr lang="de-CH" dirty="0" err="1"/>
              <a:t>leave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ones</a:t>
            </a:r>
            <a:r>
              <a:rPr lang="de-CH" dirty="0"/>
              <a:t> of </a:t>
            </a:r>
            <a:r>
              <a:rPr lang="de-CH" dirty="0" err="1"/>
              <a:t>low</a:t>
            </a:r>
            <a:r>
              <a:rPr lang="de-CH" dirty="0"/>
              <a:t> </a:t>
            </a:r>
            <a:r>
              <a:rPr lang="de-CH" dirty="0" err="1"/>
              <a:t>reliability</a:t>
            </a:r>
            <a:r>
              <a:rPr lang="de-CH" dirty="0"/>
              <a:t> </a:t>
            </a:r>
            <a:r>
              <a:rPr lang="de-CH" dirty="0" err="1"/>
              <a:t>away</a:t>
            </a:r>
            <a:r>
              <a:rPr lang="de-CH" dirty="0"/>
              <a:t>.</a:t>
            </a:r>
          </a:p>
          <a:p>
            <a:pPr marL="514350" indent="-514350">
              <a:buAutoNum type="arabicPeriod" startAt="2"/>
            </a:pPr>
            <a:r>
              <a:rPr lang="de-CH" dirty="0"/>
              <a:t>In </a:t>
            </a:r>
            <a:r>
              <a:rPr lang="de-CH" dirty="0" err="1"/>
              <a:t>addition</a:t>
            </a:r>
            <a:r>
              <a:rPr lang="de-CH" dirty="0"/>
              <a:t>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use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findings</a:t>
            </a:r>
            <a:r>
              <a:rPr lang="de-CH" dirty="0"/>
              <a:t> of </a:t>
            </a:r>
            <a:r>
              <a:rPr lang="de-CH" dirty="0" err="1"/>
              <a:t>our</a:t>
            </a:r>
            <a:r>
              <a:rPr lang="de-CH" dirty="0"/>
              <a:t> </a:t>
            </a:r>
            <a:r>
              <a:rPr lang="de-CH" dirty="0" err="1"/>
              <a:t>examination</a:t>
            </a:r>
            <a:r>
              <a:rPr lang="de-CH" dirty="0"/>
              <a:t>, and </a:t>
            </a:r>
            <a:r>
              <a:rPr lang="de-CH" dirty="0" err="1"/>
              <a:t>symptoms</a:t>
            </a:r>
            <a:r>
              <a:rPr lang="de-CH" dirty="0"/>
              <a:t>       	not </a:t>
            </a:r>
            <a:r>
              <a:rPr lang="de-CH" dirty="0" err="1"/>
              <a:t>mentioned</a:t>
            </a:r>
            <a:r>
              <a:rPr lang="de-CH" dirty="0"/>
              <a:t> on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checklist</a:t>
            </a:r>
            <a:r>
              <a:rPr lang="de-CH" dirty="0"/>
              <a:t>.</a:t>
            </a:r>
          </a:p>
          <a:p>
            <a:pPr marL="457200" lvl="1" indent="0">
              <a:buNone/>
            </a:pPr>
            <a:r>
              <a:rPr lang="de-CH" dirty="0">
                <a:solidFill>
                  <a:srgbClr val="FFFF00"/>
                </a:solidFill>
              </a:rPr>
              <a:t>	&lt; </a:t>
            </a:r>
            <a:r>
              <a:rPr lang="de-CH" dirty="0" err="1">
                <a:solidFill>
                  <a:srgbClr val="FFFF00"/>
                </a:solidFill>
              </a:rPr>
              <a:t>Pressure</a:t>
            </a:r>
            <a:r>
              <a:rPr lang="de-CH" dirty="0">
                <a:solidFill>
                  <a:srgbClr val="FFFF00"/>
                </a:solidFill>
              </a:rPr>
              <a:t> of </a:t>
            </a:r>
            <a:r>
              <a:rPr lang="de-CH" dirty="0" err="1">
                <a:solidFill>
                  <a:srgbClr val="FFFF00"/>
                </a:solidFill>
              </a:rPr>
              <a:t>clothes</a:t>
            </a:r>
            <a:endParaRPr lang="de-CH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r>
              <a:rPr lang="de-CH" dirty="0">
                <a:solidFill>
                  <a:srgbClr val="FFFF00"/>
                </a:solidFill>
              </a:rPr>
              <a:t>	</a:t>
            </a:r>
            <a:r>
              <a:rPr lang="de-CH" dirty="0" err="1">
                <a:solidFill>
                  <a:srgbClr val="FFFF00"/>
                </a:solidFill>
              </a:rPr>
              <a:t>Sadness</a:t>
            </a:r>
            <a:endParaRPr lang="de-CH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r>
              <a:rPr lang="de-CH" dirty="0">
                <a:solidFill>
                  <a:srgbClr val="FFFF00"/>
                </a:solidFill>
              </a:rPr>
              <a:t>	</a:t>
            </a:r>
            <a:r>
              <a:rPr lang="de-CH" dirty="0" err="1">
                <a:solidFill>
                  <a:srgbClr val="FFFF00"/>
                </a:solidFill>
              </a:rPr>
              <a:t>Muscles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flabby</a:t>
            </a:r>
            <a:endParaRPr lang="de-CH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r>
              <a:rPr lang="de-CH" dirty="0">
                <a:solidFill>
                  <a:srgbClr val="FFFF00"/>
                </a:solidFill>
              </a:rPr>
              <a:t>	</a:t>
            </a:r>
            <a:r>
              <a:rPr lang="de-CH" dirty="0" err="1">
                <a:solidFill>
                  <a:srgbClr val="FFFF00"/>
                </a:solidFill>
              </a:rPr>
              <a:t>Emaciation</a:t>
            </a:r>
            <a:endParaRPr lang="de-CH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r>
              <a:rPr lang="de-CH" dirty="0">
                <a:solidFill>
                  <a:srgbClr val="FFFF00"/>
                </a:solidFill>
              </a:rPr>
              <a:t>	&lt; Eating </a:t>
            </a:r>
            <a:r>
              <a:rPr lang="de-CH" dirty="0" err="1">
                <a:solidFill>
                  <a:srgbClr val="FFFF00"/>
                </a:solidFill>
              </a:rPr>
              <a:t>during</a:t>
            </a:r>
            <a:endParaRPr lang="de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44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6236F351-7B1C-4AB2-90AB-45A29E8D8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2220FD0C-F770-4219-924A-7D3D56B92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69" t="19304" r="46865" b="28131"/>
          <a:stretch/>
        </p:blipFill>
        <p:spPr>
          <a:xfrm>
            <a:off x="1110969" y="0"/>
            <a:ext cx="102428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19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9C266CC-248B-41B3-9BB8-B9243AE7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Interpretation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3AB43FB-98B6-4AD4-BF72-D429E04B0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6 </a:t>
            </a:r>
            <a:r>
              <a:rPr lang="de-CH" dirty="0" err="1"/>
              <a:t>Remedies</a:t>
            </a:r>
            <a:r>
              <a:rPr lang="de-CH" dirty="0"/>
              <a:t> </a:t>
            </a:r>
            <a:r>
              <a:rPr lang="de-CH" dirty="0" err="1"/>
              <a:t>cover</a:t>
            </a:r>
            <a:r>
              <a:rPr lang="de-CH" dirty="0"/>
              <a:t> all </a:t>
            </a:r>
            <a:r>
              <a:rPr lang="de-CH" dirty="0" err="1"/>
              <a:t>symptoms</a:t>
            </a:r>
            <a:r>
              <a:rPr lang="de-CH" dirty="0"/>
              <a:t>, but </a:t>
            </a:r>
            <a:r>
              <a:rPr lang="de-CH" dirty="0" err="1"/>
              <a:t>four</a:t>
            </a:r>
            <a:r>
              <a:rPr lang="de-CH" dirty="0"/>
              <a:t> of </a:t>
            </a:r>
            <a:r>
              <a:rPr lang="de-CH" dirty="0" err="1"/>
              <a:t>them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contraindications</a:t>
            </a:r>
            <a:r>
              <a:rPr lang="de-CH" dirty="0"/>
              <a:t>.</a:t>
            </a:r>
          </a:p>
          <a:p>
            <a:r>
              <a:rPr lang="de-CH" dirty="0" err="1"/>
              <a:t>Lycopodium</a:t>
            </a:r>
            <a:r>
              <a:rPr lang="de-CH" dirty="0"/>
              <a:t> and Calcium </a:t>
            </a:r>
            <a:r>
              <a:rPr lang="de-CH" dirty="0" err="1"/>
              <a:t>carbonicum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favorites</a:t>
            </a:r>
            <a:r>
              <a:rPr lang="de-CH" dirty="0"/>
              <a:t>.</a:t>
            </a:r>
          </a:p>
          <a:p>
            <a:r>
              <a:rPr lang="de-CH" dirty="0"/>
              <a:t>The </a:t>
            </a:r>
            <a:r>
              <a:rPr lang="de-CH" dirty="0" err="1"/>
              <a:t>problems</a:t>
            </a:r>
            <a:r>
              <a:rPr lang="de-CH" dirty="0"/>
              <a:t> of </a:t>
            </a:r>
            <a:r>
              <a:rPr lang="de-CH" dirty="0" err="1"/>
              <a:t>digestion</a:t>
            </a:r>
            <a:r>
              <a:rPr lang="de-CH" dirty="0"/>
              <a:t> and an </a:t>
            </a:r>
            <a:r>
              <a:rPr lang="de-CH" dirty="0" err="1"/>
              <a:t>early</a:t>
            </a:r>
            <a:r>
              <a:rPr lang="de-CH" dirty="0"/>
              <a:t>  </a:t>
            </a:r>
            <a:r>
              <a:rPr lang="de-CH" dirty="0" err="1"/>
              <a:t>dentition</a:t>
            </a:r>
            <a:r>
              <a:rPr lang="de-CH" dirty="0"/>
              <a:t> </a:t>
            </a:r>
            <a:r>
              <a:rPr lang="de-CH" dirty="0" err="1"/>
              <a:t>rather</a:t>
            </a:r>
            <a:r>
              <a:rPr lang="de-CH" dirty="0"/>
              <a:t> </a:t>
            </a:r>
            <a:r>
              <a:rPr lang="de-CH" dirty="0" err="1"/>
              <a:t>speak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Lycopodium</a:t>
            </a:r>
            <a:r>
              <a:rPr lang="de-CH" dirty="0"/>
              <a:t>.</a:t>
            </a:r>
          </a:p>
          <a:p>
            <a:r>
              <a:rPr lang="de-CH" dirty="0"/>
              <a:t>Brian </a:t>
            </a:r>
            <a:r>
              <a:rPr lang="de-CH" dirty="0" err="1"/>
              <a:t>does</a:t>
            </a:r>
            <a:r>
              <a:rPr lang="de-CH" dirty="0"/>
              <a:t> not </a:t>
            </a:r>
            <a:r>
              <a:rPr lang="de-CH" dirty="0" err="1"/>
              <a:t>sweat</a:t>
            </a:r>
            <a:r>
              <a:rPr lang="de-CH" dirty="0"/>
              <a:t>, </a:t>
            </a:r>
            <a:r>
              <a:rPr lang="de-CH" dirty="0" err="1"/>
              <a:t>is</a:t>
            </a:r>
            <a:r>
              <a:rPr lang="de-CH" dirty="0"/>
              <a:t> not </a:t>
            </a:r>
            <a:r>
              <a:rPr lang="de-CH" dirty="0" err="1"/>
              <a:t>overweight</a:t>
            </a:r>
            <a:r>
              <a:rPr lang="de-CH" dirty="0"/>
              <a:t> and </a:t>
            </a:r>
            <a:r>
              <a:rPr lang="de-CH" dirty="0" err="1"/>
              <a:t>does</a:t>
            </a:r>
            <a:r>
              <a:rPr lang="de-CH" dirty="0"/>
              <a:t> not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doughy</a:t>
            </a:r>
            <a:r>
              <a:rPr lang="de-CH" dirty="0"/>
              <a:t> </a:t>
            </a:r>
            <a:r>
              <a:rPr lang="de-CH" dirty="0" err="1"/>
              <a:t>skin</a:t>
            </a:r>
            <a:r>
              <a:rPr lang="de-CH" dirty="0"/>
              <a:t> </a:t>
            </a:r>
            <a:r>
              <a:rPr lang="de-CH" dirty="0" err="1"/>
              <a:t>often</a:t>
            </a:r>
            <a:r>
              <a:rPr lang="de-CH" dirty="0"/>
              <a:t> </a:t>
            </a:r>
            <a:r>
              <a:rPr lang="de-CH" dirty="0" err="1"/>
              <a:t>seen</a:t>
            </a:r>
            <a:r>
              <a:rPr lang="de-CH" dirty="0"/>
              <a:t> in Calcium </a:t>
            </a:r>
            <a:r>
              <a:rPr lang="de-CH" dirty="0" err="1"/>
              <a:t>patients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5986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8E80E61-CA9C-4EFB-921B-CFAFEBD0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xmlns="" id="{546CD11E-95A7-4C10-9C85-906E423C0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22" y="365125"/>
            <a:ext cx="6346289" cy="6035675"/>
          </a:xfrm>
        </p:spPr>
      </p:pic>
    </p:spTree>
    <p:extLst>
      <p:ext uri="{BB962C8B-B14F-4D97-AF65-F5344CB8AC3E}">
        <p14:creationId xmlns:p14="http://schemas.microsoft.com/office/powerpoint/2010/main" val="1627826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25DA23E-AB6B-47C1-A228-3EE7FFBE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solidFill>
                  <a:srgbClr val="FFFF00"/>
                </a:solidFill>
              </a:rPr>
              <a:t>Remedy</a:t>
            </a:r>
            <a:r>
              <a:rPr lang="de-CH" dirty="0">
                <a:solidFill>
                  <a:srgbClr val="FFFF00"/>
                </a:solidFill>
              </a:rPr>
              <a:t> and Progress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FBD5161-A41C-4A57-B484-09826B313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/>
              <a:t>He </a:t>
            </a:r>
            <a:r>
              <a:rPr lang="de-CH" dirty="0" err="1"/>
              <a:t>receives</a:t>
            </a:r>
            <a:r>
              <a:rPr lang="de-CH" dirty="0"/>
              <a:t> one dose of </a:t>
            </a:r>
            <a:r>
              <a:rPr lang="de-CH" dirty="0" err="1">
                <a:solidFill>
                  <a:srgbClr val="FFFF00"/>
                </a:solidFill>
              </a:rPr>
              <a:t>Lycopodium</a:t>
            </a:r>
            <a:r>
              <a:rPr lang="de-CH" dirty="0">
                <a:solidFill>
                  <a:srgbClr val="FFFF00"/>
                </a:solidFill>
              </a:rPr>
              <a:t> C 200.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 err="1"/>
              <a:t>Within</a:t>
            </a:r>
            <a:r>
              <a:rPr lang="de-CH" dirty="0"/>
              <a:t> a </a:t>
            </a:r>
            <a:r>
              <a:rPr lang="de-CH" dirty="0" err="1"/>
              <a:t>few</a:t>
            </a:r>
            <a:r>
              <a:rPr lang="de-CH" dirty="0"/>
              <a:t> </a:t>
            </a:r>
            <a:r>
              <a:rPr lang="de-CH" dirty="0" err="1"/>
              <a:t>days</a:t>
            </a:r>
            <a:r>
              <a:rPr lang="de-CH" dirty="0"/>
              <a:t> he </a:t>
            </a:r>
            <a:r>
              <a:rPr lang="de-CH" dirty="0" err="1"/>
              <a:t>calms</a:t>
            </a:r>
            <a:r>
              <a:rPr lang="de-CH" dirty="0"/>
              <a:t> down and </a:t>
            </a:r>
            <a:r>
              <a:rPr lang="de-CH" dirty="0" err="1"/>
              <a:t>begins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sleep</a:t>
            </a:r>
            <a:r>
              <a:rPr lang="de-CH" dirty="0"/>
              <a:t> </a:t>
            </a:r>
            <a:r>
              <a:rPr lang="de-CH" dirty="0" err="1"/>
              <a:t>several</a:t>
            </a:r>
            <a:r>
              <a:rPr lang="de-CH" dirty="0"/>
              <a:t> </a:t>
            </a:r>
            <a:r>
              <a:rPr lang="de-CH" dirty="0" err="1"/>
              <a:t>laps</a:t>
            </a:r>
            <a:r>
              <a:rPr lang="de-CH" dirty="0"/>
              <a:t> of 90 </a:t>
            </a:r>
            <a:r>
              <a:rPr lang="de-CH" dirty="0" err="1"/>
              <a:t>minutes</a:t>
            </a:r>
            <a:r>
              <a:rPr lang="de-CH" dirty="0"/>
              <a:t> at </a:t>
            </a:r>
            <a:r>
              <a:rPr lang="de-CH" dirty="0" err="1"/>
              <a:t>night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further</a:t>
            </a:r>
            <a:r>
              <a:rPr lang="de-CH" dirty="0"/>
              <a:t> </a:t>
            </a:r>
            <a:r>
              <a:rPr lang="de-CH" dirty="0" err="1"/>
              <a:t>doses</a:t>
            </a:r>
            <a:r>
              <a:rPr lang="de-CH" dirty="0"/>
              <a:t> of </a:t>
            </a:r>
            <a:r>
              <a:rPr lang="de-CH" dirty="0" err="1">
                <a:solidFill>
                  <a:srgbClr val="FFFF00"/>
                </a:solidFill>
              </a:rPr>
              <a:t>Lycopodium</a:t>
            </a:r>
            <a:r>
              <a:rPr lang="de-CH" dirty="0">
                <a:solidFill>
                  <a:srgbClr val="FFFF00"/>
                </a:solidFill>
              </a:rPr>
              <a:t> (M, XM LM, CM) </a:t>
            </a:r>
            <a:r>
              <a:rPr lang="de-CH" dirty="0"/>
              <a:t>he </a:t>
            </a:r>
            <a:r>
              <a:rPr lang="de-CH" dirty="0" err="1"/>
              <a:t>gets</a:t>
            </a:r>
            <a:r>
              <a:rPr lang="de-CH" dirty="0"/>
              <a:t> more and more relaxed and </a:t>
            </a:r>
            <a:r>
              <a:rPr lang="de-CH" dirty="0" err="1"/>
              <a:t>content</a:t>
            </a:r>
            <a:r>
              <a:rPr lang="de-CH" dirty="0"/>
              <a:t> and </a:t>
            </a:r>
            <a:r>
              <a:rPr lang="de-CH" dirty="0" err="1"/>
              <a:t>makes</a:t>
            </a:r>
            <a:r>
              <a:rPr lang="de-CH" dirty="0"/>
              <a:t> a </a:t>
            </a:r>
            <a:r>
              <a:rPr lang="de-CH" dirty="0" err="1"/>
              <a:t>thrust</a:t>
            </a:r>
            <a:r>
              <a:rPr lang="de-CH" dirty="0"/>
              <a:t> in </a:t>
            </a:r>
            <a:r>
              <a:rPr lang="de-CH" dirty="0" err="1"/>
              <a:t>his</a:t>
            </a:r>
            <a:r>
              <a:rPr lang="de-CH" dirty="0"/>
              <a:t> </a:t>
            </a:r>
            <a:r>
              <a:rPr lang="de-CH" dirty="0" err="1"/>
              <a:t>development</a:t>
            </a:r>
            <a:r>
              <a:rPr lang="de-CH" dirty="0"/>
              <a:t>. His </a:t>
            </a:r>
            <a:r>
              <a:rPr lang="de-CH" dirty="0" err="1"/>
              <a:t>weight</a:t>
            </a:r>
            <a:r>
              <a:rPr lang="de-CH" dirty="0"/>
              <a:t> </a:t>
            </a:r>
            <a:r>
              <a:rPr lang="de-CH" dirty="0" err="1"/>
              <a:t>recovers</a:t>
            </a:r>
            <a:r>
              <a:rPr lang="de-CH" dirty="0"/>
              <a:t> and </a:t>
            </a:r>
            <a:r>
              <a:rPr lang="de-CH" dirty="0" err="1"/>
              <a:t>reaches</a:t>
            </a:r>
            <a:r>
              <a:rPr lang="de-CH" dirty="0"/>
              <a:t> </a:t>
            </a:r>
            <a:r>
              <a:rPr lang="de-CH" dirty="0" err="1"/>
              <a:t>again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50th </a:t>
            </a:r>
            <a:r>
              <a:rPr lang="de-CH" dirty="0" err="1"/>
              <a:t>percentile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247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005EAA1-6287-4099-B2FA-5F181AF0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Further Progress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32F8886-D8AE-4C0E-9460-B234E6F86C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dirty="0"/>
              <a:t>But </a:t>
            </a:r>
            <a:r>
              <a:rPr lang="de-CH" dirty="0" err="1"/>
              <a:t>with</a:t>
            </a:r>
            <a:r>
              <a:rPr lang="de-CH" dirty="0"/>
              <a:t> 9 </a:t>
            </a:r>
            <a:r>
              <a:rPr lang="de-CH" dirty="0" err="1"/>
              <a:t>months</a:t>
            </a:r>
            <a:r>
              <a:rPr lang="de-CH" dirty="0"/>
              <a:t> he still </a:t>
            </a:r>
            <a:r>
              <a:rPr lang="de-CH" dirty="0" err="1"/>
              <a:t>does</a:t>
            </a:r>
            <a:r>
              <a:rPr lang="de-CH" dirty="0"/>
              <a:t> not </a:t>
            </a:r>
            <a:r>
              <a:rPr lang="de-CH" dirty="0" err="1"/>
              <a:t>sit</a:t>
            </a:r>
            <a:r>
              <a:rPr lang="de-CH" dirty="0"/>
              <a:t> </a:t>
            </a:r>
            <a:r>
              <a:rPr lang="de-CH" dirty="0" err="1"/>
              <a:t>alone</a:t>
            </a:r>
            <a:r>
              <a:rPr lang="de-CH" dirty="0"/>
              <a:t>, and </a:t>
            </a:r>
            <a:r>
              <a:rPr lang="de-CH" dirty="0" err="1"/>
              <a:t>the</a:t>
            </a:r>
            <a:r>
              <a:rPr lang="de-CH" dirty="0"/>
              <a:t> oral hyper-</a:t>
            </a:r>
            <a:r>
              <a:rPr lang="de-CH" dirty="0" err="1"/>
              <a:t>sensitivity</a:t>
            </a:r>
            <a:r>
              <a:rPr lang="de-CH" dirty="0"/>
              <a:t> </a:t>
            </a:r>
            <a:r>
              <a:rPr lang="de-CH" dirty="0" err="1"/>
              <a:t>persists</a:t>
            </a:r>
            <a:r>
              <a:rPr lang="de-CH" dirty="0"/>
              <a:t>.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begin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a </a:t>
            </a:r>
            <a:r>
              <a:rPr lang="de-CH" dirty="0">
                <a:solidFill>
                  <a:srgbClr val="FFFF00"/>
                </a:solidFill>
              </a:rPr>
              <a:t>Bobath </a:t>
            </a:r>
            <a:r>
              <a:rPr lang="de-CH" dirty="0" err="1">
                <a:solidFill>
                  <a:srgbClr val="FFFF00"/>
                </a:solidFill>
              </a:rPr>
              <a:t>treatment</a:t>
            </a:r>
            <a:r>
              <a:rPr lang="de-CH" dirty="0"/>
              <a:t>.</a:t>
            </a:r>
          </a:p>
          <a:p>
            <a:r>
              <a:rPr lang="de-CH" dirty="0" err="1"/>
              <a:t>Since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duration</a:t>
            </a:r>
            <a:r>
              <a:rPr lang="de-CH" dirty="0"/>
              <a:t> of </a:t>
            </a:r>
            <a:r>
              <a:rPr lang="de-CH" dirty="0" err="1"/>
              <a:t>action</a:t>
            </a:r>
            <a:r>
              <a:rPr lang="de-CH" dirty="0"/>
              <a:t> of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singele</a:t>
            </a:r>
            <a:r>
              <a:rPr lang="de-CH" dirty="0"/>
              <a:t> </a:t>
            </a:r>
            <a:r>
              <a:rPr lang="de-CH" dirty="0" err="1"/>
              <a:t>doses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only</a:t>
            </a:r>
            <a:r>
              <a:rPr lang="de-CH" dirty="0"/>
              <a:t> </a:t>
            </a:r>
            <a:r>
              <a:rPr lang="de-CH" dirty="0" err="1"/>
              <a:t>two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>
                <a:solidFill>
                  <a:srgbClr val="FFFF00"/>
                </a:solidFill>
              </a:rPr>
              <a:t>, </a:t>
            </a:r>
            <a:r>
              <a:rPr lang="de-CH" dirty="0" err="1">
                <a:solidFill>
                  <a:srgbClr val="FFFF00"/>
                </a:solidFill>
              </a:rPr>
              <a:t>we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change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to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daily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doses</a:t>
            </a:r>
            <a:r>
              <a:rPr lang="de-CH" dirty="0">
                <a:solidFill>
                  <a:srgbClr val="FFFF00"/>
                </a:solidFill>
              </a:rPr>
              <a:t> of </a:t>
            </a:r>
            <a:r>
              <a:rPr lang="de-CH" dirty="0" err="1">
                <a:solidFill>
                  <a:srgbClr val="FFFF00"/>
                </a:solidFill>
              </a:rPr>
              <a:t>Lycopodium</a:t>
            </a:r>
            <a:r>
              <a:rPr lang="de-CH" dirty="0">
                <a:solidFill>
                  <a:srgbClr val="FFFF00"/>
                </a:solidFill>
              </a:rPr>
              <a:t> C 200, </a:t>
            </a:r>
            <a:r>
              <a:rPr lang="de-CH" dirty="0" err="1">
                <a:solidFill>
                  <a:srgbClr val="FFFF00"/>
                </a:solidFill>
              </a:rPr>
              <a:t>later</a:t>
            </a:r>
            <a:r>
              <a:rPr lang="de-CH" dirty="0">
                <a:solidFill>
                  <a:srgbClr val="FFFF00"/>
                </a:solidFill>
              </a:rPr>
              <a:t>, M and </a:t>
            </a:r>
            <a:r>
              <a:rPr lang="de-CH" dirty="0" err="1">
                <a:solidFill>
                  <a:srgbClr val="FFFF00"/>
                </a:solidFill>
              </a:rPr>
              <a:t>then</a:t>
            </a:r>
            <a:r>
              <a:rPr lang="de-CH" dirty="0">
                <a:solidFill>
                  <a:srgbClr val="FFFF00"/>
                </a:solidFill>
              </a:rPr>
              <a:t> XM, etc..</a:t>
            </a:r>
          </a:p>
          <a:p>
            <a:r>
              <a:rPr lang="de-CH" dirty="0"/>
              <a:t>In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long</a:t>
            </a:r>
            <a:r>
              <a:rPr lang="de-CH" dirty="0"/>
              <a:t> </a:t>
            </a:r>
            <a:r>
              <a:rPr lang="de-CH" dirty="0" err="1"/>
              <a:t>run</a:t>
            </a:r>
            <a:r>
              <a:rPr lang="de-CH" dirty="0"/>
              <a:t> all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pecularities</a:t>
            </a:r>
            <a:r>
              <a:rPr lang="de-CH" dirty="0"/>
              <a:t> </a:t>
            </a:r>
            <a:r>
              <a:rPr lang="de-CH" dirty="0" err="1"/>
              <a:t>disappear</a:t>
            </a:r>
            <a:r>
              <a:rPr lang="de-CH" dirty="0"/>
              <a:t> and he </a:t>
            </a:r>
            <a:r>
              <a:rPr lang="de-CH" dirty="0" err="1"/>
              <a:t>becomes</a:t>
            </a:r>
            <a:r>
              <a:rPr lang="de-CH" dirty="0"/>
              <a:t> a normal </a:t>
            </a:r>
            <a:r>
              <a:rPr lang="de-CH" dirty="0" err="1"/>
              <a:t>infant</a:t>
            </a:r>
            <a:r>
              <a:rPr lang="de-CH" dirty="0"/>
              <a:t>.</a:t>
            </a:r>
          </a:p>
          <a:p>
            <a:endParaRPr lang="de-CH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6053FAD4-D045-4F88-94BA-C13E08E0F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047" y="2006805"/>
            <a:ext cx="2851436" cy="3270142"/>
          </a:xfrm>
        </p:spPr>
      </p:pic>
    </p:spTree>
    <p:extLst>
      <p:ext uri="{BB962C8B-B14F-4D97-AF65-F5344CB8AC3E}">
        <p14:creationId xmlns:p14="http://schemas.microsoft.com/office/powerpoint/2010/main" val="4266915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2FB0AF8F-D0FB-446D-A5D8-A5438FD9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9722"/>
          </a:xfrm>
        </p:spPr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Comment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F1BBC978-0FA1-4877-B163-274F95699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297"/>
            <a:ext cx="10515600" cy="4648577"/>
          </a:xfrm>
        </p:spPr>
        <p:txBody>
          <a:bodyPr>
            <a:noAutofit/>
          </a:bodyPr>
          <a:lstStyle/>
          <a:p>
            <a:r>
              <a:rPr lang="de-CH" dirty="0" err="1"/>
              <a:t>Remedy</a:t>
            </a:r>
            <a:r>
              <a:rPr lang="de-CH" dirty="0"/>
              <a:t> </a:t>
            </a:r>
            <a:r>
              <a:rPr lang="de-CH" dirty="0" err="1"/>
              <a:t>determination</a:t>
            </a:r>
            <a:r>
              <a:rPr lang="de-CH" dirty="0"/>
              <a:t> in </a:t>
            </a:r>
            <a:r>
              <a:rPr lang="de-CH" dirty="0" err="1"/>
              <a:t>infants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>
                <a:solidFill>
                  <a:srgbClr val="FFFF00"/>
                </a:solidFill>
              </a:rPr>
              <a:t>scout-</a:t>
            </a:r>
            <a:r>
              <a:rPr lang="de-CH" dirty="0" err="1">
                <a:solidFill>
                  <a:srgbClr val="FFFF00"/>
                </a:solidFill>
              </a:rPr>
              <a:t>work</a:t>
            </a:r>
            <a:r>
              <a:rPr lang="de-CH" dirty="0"/>
              <a:t>. Very </a:t>
            </a:r>
            <a:r>
              <a:rPr lang="de-CH" dirty="0" err="1"/>
              <a:t>often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parents</a:t>
            </a:r>
            <a:r>
              <a:rPr lang="de-CH" dirty="0"/>
              <a:t> </a:t>
            </a:r>
            <a:r>
              <a:rPr lang="de-CH" dirty="0" err="1"/>
              <a:t>can</a:t>
            </a:r>
            <a:r>
              <a:rPr lang="de-CH" dirty="0"/>
              <a:t> </a:t>
            </a:r>
            <a:r>
              <a:rPr lang="de-CH" dirty="0" err="1"/>
              <a:t>only</a:t>
            </a:r>
            <a:r>
              <a:rPr lang="de-CH" dirty="0"/>
              <a:t> report a </a:t>
            </a:r>
            <a:r>
              <a:rPr lang="de-CH" dirty="0" err="1"/>
              <a:t>few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.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therefore</a:t>
            </a:r>
            <a:r>
              <a:rPr lang="de-CH" dirty="0"/>
              <a:t> </a:t>
            </a:r>
            <a:r>
              <a:rPr lang="de-CH" dirty="0" err="1"/>
              <a:t>important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include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doctors</a:t>
            </a:r>
            <a:r>
              <a:rPr lang="de-CH" dirty="0">
                <a:solidFill>
                  <a:srgbClr val="FFFF00"/>
                </a:solidFill>
              </a:rPr>
              <a:t> own </a:t>
            </a:r>
            <a:r>
              <a:rPr lang="de-CH" dirty="0" err="1">
                <a:solidFill>
                  <a:srgbClr val="FFFF00"/>
                </a:solidFill>
              </a:rPr>
              <a:t>observations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  <a:p>
            <a:r>
              <a:rPr lang="de-CH" dirty="0" err="1">
                <a:solidFill>
                  <a:srgbClr val="FFFF00"/>
                </a:solidFill>
              </a:rPr>
              <a:t>Lycopodium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</a:t>
            </a:r>
            <a:r>
              <a:rPr lang="de-CH" dirty="0" err="1"/>
              <a:t>changed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life</a:t>
            </a:r>
            <a:r>
              <a:rPr lang="de-CH" dirty="0"/>
              <a:t> of </a:t>
            </a:r>
            <a:r>
              <a:rPr lang="de-CH" dirty="0" err="1"/>
              <a:t>this</a:t>
            </a:r>
            <a:r>
              <a:rPr lang="de-CH" dirty="0"/>
              <a:t> </a:t>
            </a:r>
            <a:r>
              <a:rPr lang="de-CH" dirty="0" err="1"/>
              <a:t>patient</a:t>
            </a:r>
            <a:r>
              <a:rPr lang="de-CH" dirty="0"/>
              <a:t>.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additional Bobath </a:t>
            </a:r>
            <a:r>
              <a:rPr lang="de-CH" dirty="0" err="1"/>
              <a:t>treatment</a:t>
            </a:r>
            <a:r>
              <a:rPr lang="de-CH" dirty="0"/>
              <a:t> he </a:t>
            </a:r>
            <a:r>
              <a:rPr lang="de-CH" dirty="0" err="1"/>
              <a:t>reached</a:t>
            </a:r>
            <a:r>
              <a:rPr lang="de-CH" dirty="0"/>
              <a:t> a normal psychomotor </a:t>
            </a:r>
            <a:r>
              <a:rPr lang="de-CH" dirty="0" err="1"/>
              <a:t>development</a:t>
            </a:r>
            <a:r>
              <a:rPr lang="de-CH" dirty="0"/>
              <a:t> </a:t>
            </a:r>
            <a:r>
              <a:rPr lang="de-CH" dirty="0" err="1"/>
              <a:t>state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  <a:p>
            <a:r>
              <a:rPr lang="de-CH" dirty="0"/>
              <a:t>The </a:t>
            </a:r>
            <a:r>
              <a:rPr lang="de-CH" dirty="0" err="1">
                <a:solidFill>
                  <a:srgbClr val="FFFF00"/>
                </a:solidFill>
              </a:rPr>
              <a:t>dosage</a:t>
            </a:r>
            <a:r>
              <a:rPr lang="de-CH" dirty="0"/>
              <a:t> must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adapted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individual </a:t>
            </a:r>
            <a:r>
              <a:rPr lang="de-CH" dirty="0" err="1"/>
              <a:t>requirements</a:t>
            </a:r>
            <a:r>
              <a:rPr lang="de-CH" dirty="0"/>
              <a:t>. </a:t>
            </a:r>
            <a:r>
              <a:rPr lang="de-CH" dirty="0" err="1"/>
              <a:t>Sometimes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unconventional</a:t>
            </a:r>
            <a:r>
              <a:rPr lang="de-CH" dirty="0"/>
              <a:t>, </a:t>
            </a:r>
            <a:r>
              <a:rPr lang="de-CH" dirty="0" err="1"/>
              <a:t>as</a:t>
            </a:r>
            <a:r>
              <a:rPr lang="de-CH" dirty="0"/>
              <a:t> in </a:t>
            </a:r>
            <a:r>
              <a:rPr lang="de-CH" dirty="0" err="1"/>
              <a:t>this</a:t>
            </a:r>
            <a:r>
              <a:rPr lang="de-CH" dirty="0"/>
              <a:t> </a:t>
            </a:r>
            <a:r>
              <a:rPr lang="de-CH" dirty="0" err="1"/>
              <a:t>case</a:t>
            </a:r>
            <a:r>
              <a:rPr lang="de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8430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0C2EAB-4E67-428C-AAB2-4F6EFF98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solidFill>
                  <a:srgbClr val="FFFF00"/>
                </a:solidFill>
              </a:rPr>
              <a:t>Epilepsies</a:t>
            </a:r>
            <a:r>
              <a:rPr lang="de-CH" dirty="0">
                <a:solidFill>
                  <a:srgbClr val="FFFF00"/>
                </a:solidFill>
              </a:rPr>
              <a:t> – Classification 2009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67BC2FC-ABB7-46BC-AF04-13F58B9E40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 err="1">
                <a:solidFill>
                  <a:srgbClr val="FFFF00"/>
                </a:solidFill>
              </a:rPr>
              <a:t>Generalised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attacks</a:t>
            </a:r>
            <a:r>
              <a:rPr lang="de-CH" dirty="0">
                <a:solidFill>
                  <a:srgbClr val="FFFF00"/>
                </a:solidFill>
              </a:rPr>
              <a:t> </a:t>
            </a:r>
          </a:p>
          <a:p>
            <a:r>
              <a:rPr lang="de-CH" dirty="0"/>
              <a:t>Tonic-</a:t>
            </a:r>
            <a:r>
              <a:rPr lang="de-CH" dirty="0" err="1"/>
              <a:t>clonic</a:t>
            </a:r>
            <a:r>
              <a:rPr lang="de-CH" dirty="0"/>
              <a:t> </a:t>
            </a:r>
            <a:r>
              <a:rPr lang="de-CH" dirty="0" err="1"/>
              <a:t>epilepsy</a:t>
            </a:r>
            <a:endParaRPr lang="de-CH" dirty="0"/>
          </a:p>
          <a:p>
            <a:r>
              <a:rPr lang="de-CH" dirty="0" err="1"/>
              <a:t>Absences</a:t>
            </a:r>
            <a:endParaRPr lang="de-CH" dirty="0"/>
          </a:p>
          <a:p>
            <a:r>
              <a:rPr lang="de-CH" dirty="0" err="1"/>
              <a:t>Myoclonic</a:t>
            </a:r>
            <a:r>
              <a:rPr lang="de-CH" dirty="0"/>
              <a:t> </a:t>
            </a:r>
            <a:r>
              <a:rPr lang="de-CH" dirty="0" err="1"/>
              <a:t>epilepsy</a:t>
            </a:r>
            <a:endParaRPr lang="de-CH" dirty="0"/>
          </a:p>
          <a:p>
            <a:r>
              <a:rPr lang="de-CH" dirty="0" err="1"/>
              <a:t>Klonic</a:t>
            </a:r>
            <a:r>
              <a:rPr lang="de-CH" dirty="0"/>
              <a:t> </a:t>
            </a:r>
            <a:r>
              <a:rPr lang="de-CH" dirty="0" err="1"/>
              <a:t>epilepsy</a:t>
            </a:r>
            <a:endParaRPr lang="de-CH" dirty="0"/>
          </a:p>
          <a:p>
            <a:r>
              <a:rPr lang="de-CH" dirty="0"/>
              <a:t>Tonic </a:t>
            </a:r>
            <a:r>
              <a:rPr lang="de-CH" dirty="0" err="1"/>
              <a:t>eepilepsy</a:t>
            </a:r>
            <a:endParaRPr lang="de-CH" dirty="0"/>
          </a:p>
          <a:p>
            <a:r>
              <a:rPr lang="de-CH" dirty="0" err="1"/>
              <a:t>Atonic</a:t>
            </a:r>
            <a:r>
              <a:rPr lang="de-CH" dirty="0"/>
              <a:t> </a:t>
            </a:r>
            <a:r>
              <a:rPr lang="de-CH" dirty="0" err="1"/>
              <a:t>epilepsy</a:t>
            </a: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DD926AF8-1ED4-497F-B3C8-44B83DF4E8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 err="1">
                <a:solidFill>
                  <a:srgbClr val="FFFF00"/>
                </a:solidFill>
              </a:rPr>
              <a:t>Focal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attacks</a:t>
            </a:r>
            <a:endParaRPr lang="de-CH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CH" dirty="0" err="1">
                <a:solidFill>
                  <a:srgbClr val="FFFF00"/>
                </a:solidFill>
              </a:rPr>
              <a:t>Unknown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forms</a:t>
            </a:r>
            <a:endParaRPr lang="de-CH" dirty="0">
              <a:solidFill>
                <a:srgbClr val="FFFF00"/>
              </a:solidFill>
            </a:endParaRPr>
          </a:p>
          <a:p>
            <a:r>
              <a:rPr lang="de-CH" dirty="0" err="1"/>
              <a:t>Epileptic</a:t>
            </a:r>
            <a:r>
              <a:rPr lang="de-CH" dirty="0"/>
              <a:t> </a:t>
            </a:r>
            <a:r>
              <a:rPr lang="de-CH" dirty="0" err="1"/>
              <a:t>spasms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7520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301932CB-B360-4A87-A0F0-42962A25A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Homeopathy in </a:t>
            </a:r>
            <a:r>
              <a:rPr lang="de-CH" dirty="0" err="1">
                <a:solidFill>
                  <a:srgbClr val="FFFF00"/>
                </a:solidFill>
              </a:rPr>
              <a:t>Epilepsy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BE7B860A-6C84-409B-AD0B-D0ADF2F04A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homeopathic</a:t>
            </a:r>
            <a:r>
              <a:rPr lang="de-CH" dirty="0"/>
              <a:t> </a:t>
            </a:r>
            <a:r>
              <a:rPr lang="de-CH" dirty="0" err="1"/>
              <a:t>remedy</a:t>
            </a:r>
            <a:r>
              <a:rPr lang="de-CH" dirty="0"/>
              <a:t> </a:t>
            </a:r>
            <a:r>
              <a:rPr lang="de-CH" dirty="0" err="1"/>
              <a:t>determination</a:t>
            </a:r>
            <a:r>
              <a:rPr lang="de-CH" dirty="0"/>
              <a:t> </a:t>
            </a:r>
            <a:r>
              <a:rPr lang="de-CH" dirty="0" err="1"/>
              <a:t>there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a </a:t>
            </a:r>
            <a:r>
              <a:rPr lang="de-CH" dirty="0" err="1"/>
              <a:t>recommendation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use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interval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, not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ones</a:t>
            </a:r>
            <a:r>
              <a:rPr lang="de-CH" dirty="0"/>
              <a:t> of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attack</a:t>
            </a:r>
            <a:r>
              <a:rPr lang="de-CH" dirty="0"/>
              <a:t>.</a:t>
            </a:r>
          </a:p>
          <a:p>
            <a:pPr marL="0" indent="0">
              <a:buNone/>
            </a:pP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include</a:t>
            </a:r>
            <a:r>
              <a:rPr lang="de-CH" dirty="0"/>
              <a:t> in </a:t>
            </a:r>
            <a:r>
              <a:rPr lang="de-CH" dirty="0" err="1"/>
              <a:t>our</a:t>
            </a:r>
            <a:r>
              <a:rPr lang="de-CH" dirty="0"/>
              <a:t> </a:t>
            </a:r>
            <a:r>
              <a:rPr lang="de-CH" dirty="0" err="1"/>
              <a:t>cases</a:t>
            </a:r>
            <a:r>
              <a:rPr lang="de-CH" dirty="0"/>
              <a:t> one of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following</a:t>
            </a:r>
            <a:r>
              <a:rPr lang="de-CH" dirty="0"/>
              <a:t> </a:t>
            </a:r>
            <a:r>
              <a:rPr lang="de-CH" dirty="0" err="1"/>
              <a:t>epilepsy</a:t>
            </a:r>
            <a:r>
              <a:rPr lang="de-CH" dirty="0"/>
              <a:t> </a:t>
            </a:r>
            <a:r>
              <a:rPr lang="de-CH" dirty="0" err="1"/>
              <a:t>descriptions</a:t>
            </a:r>
            <a:r>
              <a:rPr lang="de-CH" dirty="0"/>
              <a:t> </a:t>
            </a:r>
            <a:r>
              <a:rPr lang="de-CH" dirty="0" err="1"/>
              <a:t>anyway</a:t>
            </a:r>
            <a:r>
              <a:rPr lang="de-CH" dirty="0"/>
              <a:t>.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AE5F13FF-C6FB-4E0B-A67C-6BEE24D36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4779"/>
            <a:ext cx="5181600" cy="4162183"/>
          </a:xfrm>
        </p:spPr>
        <p:txBody>
          <a:bodyPr>
            <a:normAutofit/>
          </a:bodyPr>
          <a:lstStyle/>
          <a:p>
            <a:r>
              <a:rPr lang="de-CH" dirty="0" err="1">
                <a:solidFill>
                  <a:srgbClr val="FFFF00"/>
                </a:solidFill>
              </a:rPr>
              <a:t>Epilepsy</a:t>
            </a:r>
            <a:endParaRPr lang="de-CH" dirty="0">
              <a:solidFill>
                <a:srgbClr val="FFFF00"/>
              </a:solidFill>
            </a:endParaRPr>
          </a:p>
          <a:p>
            <a:r>
              <a:rPr lang="de-CH" dirty="0" err="1">
                <a:solidFill>
                  <a:srgbClr val="FFFF00"/>
                </a:solidFill>
              </a:rPr>
              <a:t>Epilepsy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with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conciousness</a:t>
            </a:r>
            <a:endParaRPr lang="de-CH" dirty="0">
              <a:solidFill>
                <a:srgbClr val="FFFF00"/>
              </a:solidFill>
            </a:endParaRPr>
          </a:p>
          <a:p>
            <a:r>
              <a:rPr lang="de-CH" dirty="0" err="1">
                <a:solidFill>
                  <a:srgbClr val="FFFF00"/>
                </a:solidFill>
              </a:rPr>
              <a:t>Epilepsy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without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conciousness</a:t>
            </a:r>
            <a:endParaRPr lang="de-CH" dirty="0">
              <a:solidFill>
                <a:srgbClr val="FFFF00"/>
              </a:solidFill>
            </a:endParaRPr>
          </a:p>
          <a:p>
            <a:r>
              <a:rPr lang="de-CH" dirty="0" err="1">
                <a:solidFill>
                  <a:srgbClr val="FFFF00"/>
                </a:solidFill>
              </a:rPr>
              <a:t>Epilepsy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with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convulsions</a:t>
            </a:r>
            <a:endParaRPr lang="de-CH" dirty="0">
              <a:solidFill>
                <a:srgbClr val="FFFF00"/>
              </a:solidFill>
            </a:endParaRPr>
          </a:p>
          <a:p>
            <a:r>
              <a:rPr lang="de-CH" dirty="0" err="1">
                <a:solidFill>
                  <a:srgbClr val="FFFF00"/>
                </a:solidFill>
              </a:rPr>
              <a:t>Epilepsy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with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rigidity</a:t>
            </a:r>
            <a:endParaRPr lang="de-CH" dirty="0">
              <a:solidFill>
                <a:srgbClr val="FFFF00"/>
              </a:solidFill>
            </a:endParaRPr>
          </a:p>
          <a:p>
            <a:r>
              <a:rPr lang="de-CH" dirty="0" err="1">
                <a:solidFill>
                  <a:srgbClr val="FFFF00"/>
                </a:solidFill>
              </a:rPr>
              <a:t>Cramps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with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opistotonus</a:t>
            </a:r>
            <a:endParaRPr lang="de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81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B4952FB-6AD0-4A02-8D73-C7F54E5F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Contents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5C83DC3-9963-44A2-B1FC-E34C7A3C6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76701" cy="4351338"/>
          </a:xfrm>
        </p:spPr>
        <p:txBody>
          <a:bodyPr>
            <a:normAutofit fontScale="92500"/>
          </a:bodyPr>
          <a:lstStyle/>
          <a:p>
            <a:r>
              <a:rPr lang="de-CH" dirty="0"/>
              <a:t>The </a:t>
            </a:r>
            <a:r>
              <a:rPr lang="de-CH" dirty="0" err="1"/>
              <a:t>neurologically</a:t>
            </a:r>
            <a:r>
              <a:rPr lang="de-CH" dirty="0"/>
              <a:t> </a:t>
            </a:r>
            <a:r>
              <a:rPr lang="de-CH" dirty="0" err="1"/>
              <a:t>conspicuous</a:t>
            </a:r>
            <a:r>
              <a:rPr lang="de-CH" dirty="0"/>
              <a:t> </a:t>
            </a:r>
            <a:r>
              <a:rPr lang="de-CH" dirty="0" err="1"/>
              <a:t>infant</a:t>
            </a:r>
            <a:endParaRPr lang="de-CH" dirty="0"/>
          </a:p>
          <a:p>
            <a:r>
              <a:rPr lang="de-CH" dirty="0" err="1"/>
              <a:t>Epilepsy</a:t>
            </a:r>
            <a:endParaRPr lang="de-CH" dirty="0"/>
          </a:p>
          <a:p>
            <a:r>
              <a:rPr lang="de-CH" dirty="0"/>
              <a:t>Muscle </a:t>
            </a:r>
            <a:r>
              <a:rPr lang="de-CH" dirty="0" err="1"/>
              <a:t>Dystrophy</a:t>
            </a:r>
            <a:r>
              <a:rPr lang="de-CH" dirty="0"/>
              <a:t> Type Duchenne</a:t>
            </a:r>
          </a:p>
          <a:p>
            <a:r>
              <a:rPr lang="de-CH" dirty="0"/>
              <a:t>Whip </a:t>
            </a:r>
            <a:r>
              <a:rPr lang="de-CH" dirty="0" err="1"/>
              <a:t>lash</a:t>
            </a:r>
            <a:r>
              <a:rPr lang="de-CH" dirty="0"/>
              <a:t> </a:t>
            </a:r>
            <a:r>
              <a:rPr lang="de-CH" dirty="0" err="1"/>
              <a:t>injury</a:t>
            </a:r>
            <a:endParaRPr lang="de-CH" dirty="0"/>
          </a:p>
          <a:p>
            <a:r>
              <a:rPr lang="de-CH" dirty="0" err="1"/>
              <a:t>Ataxic-dyskinetic</a:t>
            </a:r>
            <a:r>
              <a:rPr lang="de-CH" dirty="0"/>
              <a:t> </a:t>
            </a:r>
            <a:r>
              <a:rPr lang="de-CH" dirty="0" err="1"/>
              <a:t>cerebellar</a:t>
            </a:r>
            <a:r>
              <a:rPr lang="de-CH" dirty="0"/>
              <a:t> </a:t>
            </a:r>
            <a:r>
              <a:rPr lang="de-CH" dirty="0" err="1"/>
              <a:t>disease</a:t>
            </a:r>
            <a:endParaRPr lang="de-CH" dirty="0"/>
          </a:p>
          <a:p>
            <a:r>
              <a:rPr lang="de-CH" dirty="0"/>
              <a:t>Konversion </a:t>
            </a:r>
            <a:r>
              <a:rPr lang="de-CH" dirty="0" err="1"/>
              <a:t>syndrome</a:t>
            </a:r>
            <a:endParaRPr lang="de-CH" dirty="0"/>
          </a:p>
          <a:p>
            <a:r>
              <a:rPr lang="de-CH" dirty="0" err="1"/>
              <a:t>Carpal</a:t>
            </a:r>
            <a:r>
              <a:rPr lang="de-CH" dirty="0"/>
              <a:t> </a:t>
            </a:r>
            <a:r>
              <a:rPr lang="de-CH" dirty="0" err="1"/>
              <a:t>tunnel</a:t>
            </a:r>
            <a:r>
              <a:rPr lang="de-CH" dirty="0"/>
              <a:t> </a:t>
            </a:r>
            <a:r>
              <a:rPr lang="de-CH" dirty="0" err="1"/>
              <a:t>syndrome</a:t>
            </a:r>
            <a:endParaRPr lang="de-CH" dirty="0"/>
          </a:p>
          <a:p>
            <a:r>
              <a:rPr lang="de-CH" dirty="0"/>
              <a:t>Trigeminus </a:t>
            </a:r>
            <a:r>
              <a:rPr lang="de-CH" dirty="0" err="1"/>
              <a:t>neuralgia</a:t>
            </a:r>
            <a:endParaRPr lang="de-CH" dirty="0"/>
          </a:p>
          <a:p>
            <a:r>
              <a:rPr lang="de-CH" dirty="0" err="1"/>
              <a:t>Exercise</a:t>
            </a:r>
            <a:r>
              <a:rPr lang="de-CH" dirty="0"/>
              <a:t> </a:t>
            </a:r>
            <a:r>
              <a:rPr lang="de-CH" dirty="0" err="1"/>
              <a:t>cases</a:t>
            </a:r>
            <a:r>
              <a:rPr lang="de-CH" dirty="0"/>
              <a:t> (</a:t>
            </a:r>
            <a:r>
              <a:rPr lang="de-CH" dirty="0" err="1"/>
              <a:t>Script</a:t>
            </a:r>
            <a:r>
              <a:rPr lang="de-CH" dirty="0"/>
              <a:t>)</a:t>
            </a:r>
          </a:p>
          <a:p>
            <a:endParaRPr lang="de-CH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69084FC0-0356-4CF1-811E-CB226B963B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84" y="1971674"/>
            <a:ext cx="4808633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63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9460FF1-153A-402D-9BA3-0BD17D352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Case 2: Lennox Syndrome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0F8902D-0F79-4AC8-9B15-A930B368B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9797"/>
            <a:ext cx="10515600" cy="4633078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Mara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born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39th </a:t>
            </a:r>
            <a:r>
              <a:rPr lang="de-CH" dirty="0" err="1"/>
              <a:t>week</a:t>
            </a:r>
            <a:r>
              <a:rPr lang="de-CH" dirty="0"/>
              <a:t> of </a:t>
            </a:r>
            <a:r>
              <a:rPr lang="de-CH" dirty="0" err="1"/>
              <a:t>pregnancy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an </a:t>
            </a:r>
            <a:r>
              <a:rPr lang="de-CH" dirty="0" err="1"/>
              <a:t>emergency</a:t>
            </a:r>
            <a:r>
              <a:rPr lang="de-CH" dirty="0"/>
              <a:t> </a:t>
            </a:r>
            <a:r>
              <a:rPr lang="de-CH" dirty="0" err="1"/>
              <a:t>caesarean</a:t>
            </a:r>
            <a:r>
              <a:rPr lang="de-CH" dirty="0"/>
              <a:t> </a:t>
            </a:r>
            <a:r>
              <a:rPr lang="de-CH" dirty="0" err="1"/>
              <a:t>section</a:t>
            </a:r>
            <a:r>
              <a:rPr lang="de-CH" dirty="0"/>
              <a:t> due </a:t>
            </a:r>
            <a:r>
              <a:rPr lang="de-CH" dirty="0" err="1"/>
              <a:t>to</a:t>
            </a:r>
            <a:r>
              <a:rPr lang="de-CH" dirty="0"/>
              <a:t> a HELP </a:t>
            </a:r>
            <a:r>
              <a:rPr lang="de-CH" dirty="0" err="1"/>
              <a:t>syndrome</a:t>
            </a:r>
            <a:r>
              <a:rPr lang="de-CH" dirty="0"/>
              <a:t> of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mother</a:t>
            </a:r>
            <a:r>
              <a:rPr lang="de-CH" dirty="0"/>
              <a:t>. The neonatal </a:t>
            </a:r>
            <a:r>
              <a:rPr lang="de-CH" dirty="0" err="1"/>
              <a:t>adaptation</a:t>
            </a:r>
            <a:r>
              <a:rPr lang="de-CH" dirty="0"/>
              <a:t> was normal.</a:t>
            </a:r>
          </a:p>
          <a:p>
            <a:pPr marL="0" indent="0">
              <a:buNone/>
            </a:pPr>
            <a:endParaRPr lang="de-CH" dirty="0"/>
          </a:p>
          <a:p>
            <a:r>
              <a:rPr lang="de-CH" dirty="0"/>
              <a:t>At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age</a:t>
            </a:r>
            <a:r>
              <a:rPr lang="de-CH" dirty="0"/>
              <a:t> of 11 </a:t>
            </a:r>
            <a:r>
              <a:rPr lang="de-CH" dirty="0" err="1"/>
              <a:t>months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begins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epileptic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attacks</a:t>
            </a:r>
            <a:r>
              <a:rPr lang="de-CH" dirty="0">
                <a:solidFill>
                  <a:srgbClr val="FFFF00"/>
                </a:solidFill>
              </a:rPr>
              <a:t>  </a:t>
            </a:r>
            <a:r>
              <a:rPr lang="de-CH" dirty="0" err="1"/>
              <a:t>every</a:t>
            </a:r>
            <a:r>
              <a:rPr lang="de-CH" dirty="0"/>
              <a:t> </a:t>
            </a:r>
            <a:r>
              <a:rPr lang="de-CH" dirty="0" err="1"/>
              <a:t>day</a:t>
            </a:r>
            <a:r>
              <a:rPr lang="de-CH" dirty="0"/>
              <a:t>, </a:t>
            </a:r>
            <a:r>
              <a:rPr lang="de-CH" dirty="0" err="1">
                <a:solidFill>
                  <a:srgbClr val="FFFF00"/>
                </a:solidFill>
              </a:rPr>
              <a:t>with</a:t>
            </a:r>
            <a:r>
              <a:rPr lang="de-CH" dirty="0">
                <a:solidFill>
                  <a:srgbClr val="FFFF00"/>
                </a:solidFill>
              </a:rPr>
              <a:t> a </a:t>
            </a:r>
            <a:r>
              <a:rPr lang="de-CH" dirty="0" err="1">
                <a:solidFill>
                  <a:srgbClr val="FFFF00"/>
                </a:solidFill>
              </a:rPr>
              <a:t>staring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look</a:t>
            </a:r>
            <a:r>
              <a:rPr lang="de-CH" dirty="0">
                <a:solidFill>
                  <a:srgbClr val="FFFF00"/>
                </a:solidFill>
              </a:rPr>
              <a:t>, </a:t>
            </a:r>
            <a:r>
              <a:rPr lang="de-CH" dirty="0" err="1">
                <a:solidFill>
                  <a:srgbClr val="FFFF00"/>
                </a:solidFill>
              </a:rPr>
              <a:t>then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spreads</a:t>
            </a:r>
            <a:r>
              <a:rPr lang="de-CH" dirty="0">
                <a:solidFill>
                  <a:srgbClr val="FFFF00"/>
                </a:solidFill>
              </a:rPr>
              <a:t> her </a:t>
            </a:r>
            <a:r>
              <a:rPr lang="de-CH" dirty="0" err="1">
                <a:solidFill>
                  <a:srgbClr val="FFFF00"/>
                </a:solidFill>
              </a:rPr>
              <a:t>arms</a:t>
            </a:r>
            <a:r>
              <a:rPr lang="de-CH" dirty="0">
                <a:solidFill>
                  <a:srgbClr val="FFFF00"/>
                </a:solidFill>
              </a:rPr>
              <a:t> out </a:t>
            </a:r>
            <a:r>
              <a:rPr lang="de-CH" dirty="0" err="1">
                <a:solidFill>
                  <a:srgbClr val="FFFF00"/>
                </a:solidFill>
              </a:rPr>
              <a:t>as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for</a:t>
            </a:r>
            <a:r>
              <a:rPr lang="de-CH" dirty="0">
                <a:solidFill>
                  <a:srgbClr val="FFFF00"/>
                </a:solidFill>
              </a:rPr>
              <a:t> a </a:t>
            </a:r>
            <a:r>
              <a:rPr lang="de-CH" dirty="0" err="1">
                <a:solidFill>
                  <a:srgbClr val="FFFF00"/>
                </a:solidFill>
              </a:rPr>
              <a:t>Salaam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greeting</a:t>
            </a:r>
            <a:r>
              <a:rPr lang="de-CH" dirty="0">
                <a:solidFill>
                  <a:srgbClr val="FFFF00"/>
                </a:solidFill>
              </a:rPr>
              <a:t>, </a:t>
            </a:r>
            <a:r>
              <a:rPr lang="de-CH" dirty="0" err="1">
                <a:solidFill>
                  <a:srgbClr val="FFFF00"/>
                </a:solidFill>
              </a:rPr>
              <a:t>then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nods</a:t>
            </a:r>
            <a:r>
              <a:rPr lang="de-CH" dirty="0">
                <a:solidFill>
                  <a:srgbClr val="FFFF00"/>
                </a:solidFill>
              </a:rPr>
              <a:t> her </a:t>
            </a:r>
            <a:r>
              <a:rPr lang="de-CH" dirty="0" err="1">
                <a:solidFill>
                  <a:srgbClr val="FFFF00"/>
                </a:solidFill>
              </a:rPr>
              <a:t>head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up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to</a:t>
            </a:r>
            <a:r>
              <a:rPr lang="de-CH" dirty="0">
                <a:solidFill>
                  <a:srgbClr val="FFFF00"/>
                </a:solidFill>
              </a:rPr>
              <a:t> 20 </a:t>
            </a:r>
            <a:r>
              <a:rPr lang="de-CH" dirty="0" err="1">
                <a:solidFill>
                  <a:srgbClr val="FFFF00"/>
                </a:solidFill>
              </a:rPr>
              <a:t>times</a:t>
            </a:r>
            <a:r>
              <a:rPr lang="de-CH" dirty="0">
                <a:solidFill>
                  <a:srgbClr val="FFFF00"/>
                </a:solidFill>
              </a:rPr>
              <a:t>.</a:t>
            </a:r>
            <a:r>
              <a:rPr lang="de-CH" dirty="0"/>
              <a:t> </a:t>
            </a:r>
            <a:r>
              <a:rPr lang="de-CH" dirty="0" err="1"/>
              <a:t>During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attacks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 </a:t>
            </a:r>
            <a:r>
              <a:rPr lang="de-CH" dirty="0" err="1"/>
              <a:t>concious</a:t>
            </a:r>
            <a:r>
              <a:rPr lang="de-CH" dirty="0"/>
              <a:t>, and after </a:t>
            </a:r>
            <a:r>
              <a:rPr lang="de-CH" dirty="0" err="1"/>
              <a:t>them</a:t>
            </a:r>
            <a:r>
              <a:rPr lang="de-CH" dirty="0"/>
              <a:t> normal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before</a:t>
            </a:r>
            <a:r>
              <a:rPr lang="de-CH" dirty="0">
                <a:solidFill>
                  <a:srgbClr val="FFFF00"/>
                </a:solidFill>
              </a:rPr>
              <a:t>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91638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E9745C4-E1DB-4087-BD40-05A697C8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solidFill>
                  <a:srgbClr val="FFFF00"/>
                </a:solidFill>
              </a:rPr>
              <a:t>Hypsarrhythmia</a:t>
            </a:r>
            <a:r>
              <a:rPr lang="de-CH" dirty="0">
                <a:solidFill>
                  <a:srgbClr val="FFFF00"/>
                </a:solidFill>
              </a:rPr>
              <a:t> in WEST-Syndrome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845B6B76-89C2-4EFA-8CE7-10F62771E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368" y="1690688"/>
            <a:ext cx="7554855" cy="434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64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BB7185-3E2B-470F-A322-8872F74D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F754414-FDAC-4C60-A7C1-74834411C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The </a:t>
            </a:r>
            <a:r>
              <a:rPr lang="de-CH" dirty="0" err="1"/>
              <a:t>treatment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Depakine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</a:t>
            </a: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effect</a:t>
            </a:r>
            <a:r>
              <a:rPr lang="de-CH" dirty="0"/>
              <a:t>.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begins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fall back in her psychomotor </a:t>
            </a:r>
            <a:r>
              <a:rPr lang="de-CH" dirty="0" err="1"/>
              <a:t>development</a:t>
            </a:r>
            <a:r>
              <a:rPr lang="de-CH" dirty="0"/>
              <a:t>, and a </a:t>
            </a:r>
            <a:r>
              <a:rPr lang="de-CH" dirty="0" err="1"/>
              <a:t>healing</a:t>
            </a:r>
            <a:r>
              <a:rPr lang="de-CH" dirty="0"/>
              <a:t> </a:t>
            </a:r>
            <a:r>
              <a:rPr lang="de-CH" dirty="0" err="1"/>
              <a:t>paedagogic</a:t>
            </a:r>
            <a:r>
              <a:rPr lang="de-CH" dirty="0"/>
              <a:t> </a:t>
            </a:r>
            <a:r>
              <a:rPr lang="de-CH" dirty="0" err="1"/>
              <a:t>training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started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 err="1"/>
              <a:t>Despite</a:t>
            </a:r>
            <a:r>
              <a:rPr lang="de-CH" dirty="0"/>
              <a:t> </a:t>
            </a:r>
            <a:r>
              <a:rPr lang="de-CH" dirty="0" err="1"/>
              <a:t>six</a:t>
            </a:r>
            <a:r>
              <a:rPr lang="de-CH" dirty="0"/>
              <a:t> </a:t>
            </a:r>
            <a:r>
              <a:rPr lang="de-CH" dirty="0" err="1"/>
              <a:t>other</a:t>
            </a:r>
            <a:r>
              <a:rPr lang="de-CH" dirty="0"/>
              <a:t> </a:t>
            </a:r>
            <a:r>
              <a:rPr lang="de-CH" dirty="0" err="1"/>
              <a:t>antiepileptic</a:t>
            </a:r>
            <a:r>
              <a:rPr lang="de-CH" dirty="0"/>
              <a:t> </a:t>
            </a:r>
            <a:r>
              <a:rPr lang="de-CH" dirty="0" err="1"/>
              <a:t>medicines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child</a:t>
            </a:r>
            <a:r>
              <a:rPr lang="de-CH" dirty="0"/>
              <a:t> </a:t>
            </a:r>
            <a:r>
              <a:rPr lang="de-CH" dirty="0" err="1"/>
              <a:t>develops</a:t>
            </a:r>
            <a:r>
              <a:rPr lang="de-CH" dirty="0"/>
              <a:t> additional </a:t>
            </a:r>
            <a:r>
              <a:rPr lang="de-CH" dirty="0">
                <a:solidFill>
                  <a:srgbClr val="FFFF00"/>
                </a:solidFill>
              </a:rPr>
              <a:t>Grand Mal </a:t>
            </a:r>
            <a:r>
              <a:rPr lang="de-CH" dirty="0" err="1">
                <a:solidFill>
                  <a:srgbClr val="FFFF00"/>
                </a:solidFill>
              </a:rPr>
              <a:t>attacks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with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tonic</a:t>
            </a:r>
            <a:r>
              <a:rPr lang="de-CH" dirty="0">
                <a:solidFill>
                  <a:srgbClr val="FFFF00"/>
                </a:solidFill>
              </a:rPr>
              <a:t> and </a:t>
            </a:r>
            <a:r>
              <a:rPr lang="de-CH" dirty="0" err="1">
                <a:solidFill>
                  <a:srgbClr val="FFFF00"/>
                </a:solidFill>
              </a:rPr>
              <a:t>clonic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seizures</a:t>
            </a:r>
            <a:r>
              <a:rPr lang="de-CH" dirty="0">
                <a:solidFill>
                  <a:srgbClr val="FFFF00"/>
                </a:solidFill>
              </a:rPr>
              <a:t> and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loss</a:t>
            </a:r>
            <a:r>
              <a:rPr lang="de-CH" dirty="0">
                <a:solidFill>
                  <a:srgbClr val="FFFF00"/>
                </a:solidFill>
              </a:rPr>
              <a:t> of </a:t>
            </a:r>
            <a:r>
              <a:rPr lang="de-CH" dirty="0" err="1">
                <a:solidFill>
                  <a:srgbClr val="FFFF00"/>
                </a:solidFill>
              </a:rPr>
              <a:t>conciousness</a:t>
            </a:r>
            <a:r>
              <a:rPr lang="de-CH" dirty="0">
                <a:solidFill>
                  <a:srgbClr val="FFFF00"/>
                </a:solidFill>
              </a:rPr>
              <a:t>.</a:t>
            </a:r>
            <a:endParaRPr lang="de-CH" dirty="0"/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62989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5E641A4-4FD8-4647-9A31-F4F1766A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5C8E0AC-09BC-472A-833B-4051AF94E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I </a:t>
            </a:r>
            <a:r>
              <a:rPr lang="de-CH" dirty="0" err="1"/>
              <a:t>see</a:t>
            </a:r>
            <a:r>
              <a:rPr lang="de-CH" dirty="0"/>
              <a:t> her </a:t>
            </a:r>
            <a:r>
              <a:rPr lang="de-CH" dirty="0" err="1"/>
              <a:t>first</a:t>
            </a:r>
            <a:r>
              <a:rPr lang="de-CH" dirty="0"/>
              <a:t> at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age</a:t>
            </a:r>
            <a:r>
              <a:rPr lang="de-CH" dirty="0"/>
              <a:t> of </a:t>
            </a:r>
            <a:r>
              <a:rPr lang="de-CH" dirty="0" err="1"/>
              <a:t>three</a:t>
            </a:r>
            <a:r>
              <a:rPr lang="de-CH" dirty="0"/>
              <a:t> </a:t>
            </a:r>
            <a:r>
              <a:rPr lang="de-CH" dirty="0" err="1"/>
              <a:t>because</a:t>
            </a:r>
            <a:r>
              <a:rPr lang="de-CH" dirty="0"/>
              <a:t> all </a:t>
            </a:r>
            <a:r>
              <a:rPr lang="de-CH" dirty="0" err="1"/>
              <a:t>antiepileptic</a:t>
            </a:r>
            <a:r>
              <a:rPr lang="de-CH" dirty="0"/>
              <a:t> </a:t>
            </a:r>
            <a:r>
              <a:rPr lang="de-CH" dirty="0" err="1"/>
              <a:t>treatments</a:t>
            </a:r>
            <a:r>
              <a:rPr lang="de-CH" dirty="0"/>
              <a:t> so </a:t>
            </a:r>
            <a:r>
              <a:rPr lang="de-CH" dirty="0" err="1"/>
              <a:t>far</a:t>
            </a:r>
            <a:r>
              <a:rPr lang="de-CH" dirty="0"/>
              <a:t> </a:t>
            </a:r>
            <a:r>
              <a:rPr lang="de-CH" dirty="0" err="1"/>
              <a:t>had</a:t>
            </a:r>
            <a:r>
              <a:rPr lang="de-CH" dirty="0"/>
              <a:t> </a:t>
            </a:r>
            <a:r>
              <a:rPr lang="de-CH" dirty="0" err="1"/>
              <a:t>failed</a:t>
            </a:r>
            <a:r>
              <a:rPr lang="de-CH" dirty="0"/>
              <a:t> (</a:t>
            </a:r>
            <a:r>
              <a:rPr lang="de-CH" dirty="0" err="1"/>
              <a:t>Depakine</a:t>
            </a:r>
            <a:r>
              <a:rPr lang="de-CH" dirty="0"/>
              <a:t>, </a:t>
            </a:r>
            <a:r>
              <a:rPr lang="de-CH" dirty="0" err="1"/>
              <a:t>Sabril</a:t>
            </a:r>
            <a:r>
              <a:rPr lang="de-CH" dirty="0"/>
              <a:t>, </a:t>
            </a:r>
            <a:r>
              <a:rPr lang="de-CH" dirty="0" err="1"/>
              <a:t>Rivotril</a:t>
            </a:r>
            <a:r>
              <a:rPr lang="de-CH" dirty="0"/>
              <a:t>, </a:t>
            </a:r>
            <a:r>
              <a:rPr lang="de-CH" dirty="0" err="1"/>
              <a:t>Tegretol</a:t>
            </a:r>
            <a:r>
              <a:rPr lang="de-CH" dirty="0"/>
              <a:t>, </a:t>
            </a:r>
            <a:r>
              <a:rPr lang="de-CH" dirty="0" err="1"/>
              <a:t>Lamictal</a:t>
            </a:r>
            <a:r>
              <a:rPr lang="de-CH" dirty="0"/>
              <a:t>, ACTH-Cure and </a:t>
            </a:r>
            <a:r>
              <a:rPr lang="de-CH" dirty="0" err="1"/>
              <a:t>Felbamate</a:t>
            </a:r>
            <a:r>
              <a:rPr lang="de-CH" dirty="0"/>
              <a:t>). </a:t>
            </a:r>
            <a:r>
              <a:rPr lang="de-CH" dirty="0" err="1"/>
              <a:t>Under</a:t>
            </a:r>
            <a:r>
              <a:rPr lang="de-CH" dirty="0"/>
              <a:t> </a:t>
            </a:r>
            <a:r>
              <a:rPr lang="de-CH" dirty="0" err="1"/>
              <a:t>Felbamate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still </a:t>
            </a:r>
            <a:r>
              <a:rPr lang="de-CH" dirty="0" err="1"/>
              <a:t>has</a:t>
            </a:r>
            <a:r>
              <a:rPr lang="de-CH" dirty="0"/>
              <a:t>  </a:t>
            </a:r>
            <a:r>
              <a:rPr lang="de-CH" dirty="0" err="1">
                <a:solidFill>
                  <a:srgbClr val="FFFF00"/>
                </a:solidFill>
              </a:rPr>
              <a:t>three</a:t>
            </a:r>
            <a:r>
              <a:rPr lang="de-CH" dirty="0">
                <a:solidFill>
                  <a:srgbClr val="FFFF00"/>
                </a:solidFill>
              </a:rPr>
              <a:t> Grand Mal </a:t>
            </a:r>
            <a:r>
              <a:rPr lang="de-CH" dirty="0" err="1">
                <a:solidFill>
                  <a:srgbClr val="FFFF00"/>
                </a:solidFill>
              </a:rPr>
              <a:t>atacks</a:t>
            </a:r>
            <a:r>
              <a:rPr lang="de-CH" dirty="0">
                <a:solidFill>
                  <a:srgbClr val="FFFF00"/>
                </a:solidFill>
              </a:rPr>
              <a:t> per </a:t>
            </a:r>
            <a:r>
              <a:rPr lang="de-CH" dirty="0" err="1">
                <a:solidFill>
                  <a:srgbClr val="FFFF00"/>
                </a:solidFill>
              </a:rPr>
              <a:t>day</a:t>
            </a:r>
            <a:r>
              <a:rPr lang="de-CH" dirty="0">
                <a:solidFill>
                  <a:srgbClr val="FFFF00"/>
                </a:solidFill>
              </a:rPr>
              <a:t>.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r>
              <a:rPr lang="de-CH" dirty="0">
                <a:solidFill>
                  <a:srgbClr val="FFFF00"/>
                </a:solidFill>
              </a:rPr>
              <a:t>The </a:t>
            </a:r>
            <a:r>
              <a:rPr lang="de-CH" dirty="0" err="1">
                <a:solidFill>
                  <a:srgbClr val="FFFF00"/>
                </a:solidFill>
              </a:rPr>
              <a:t>recent</a:t>
            </a:r>
            <a:r>
              <a:rPr lang="de-CH" dirty="0">
                <a:solidFill>
                  <a:srgbClr val="FFFF00"/>
                </a:solidFill>
              </a:rPr>
              <a:t> EEG </a:t>
            </a:r>
            <a:r>
              <a:rPr lang="de-CH" dirty="0" err="1">
                <a:solidFill>
                  <a:srgbClr val="FFFF00"/>
                </a:solidFill>
              </a:rPr>
              <a:t>showed</a:t>
            </a:r>
            <a:r>
              <a:rPr lang="de-CH" dirty="0">
                <a:solidFill>
                  <a:srgbClr val="FFFF00"/>
                </a:solidFill>
              </a:rPr>
              <a:t> an </a:t>
            </a:r>
            <a:r>
              <a:rPr lang="de-CH" dirty="0" err="1">
                <a:solidFill>
                  <a:srgbClr val="FFFF00"/>
                </a:solidFill>
              </a:rPr>
              <a:t>intermittant</a:t>
            </a:r>
            <a:r>
              <a:rPr lang="de-CH" dirty="0">
                <a:solidFill>
                  <a:srgbClr val="FFFF00"/>
                </a:solidFill>
              </a:rPr>
              <a:t> delta-focus in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left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fronto</a:t>
            </a:r>
            <a:r>
              <a:rPr lang="de-CH" dirty="0">
                <a:solidFill>
                  <a:srgbClr val="FFFF00"/>
                </a:solidFill>
              </a:rPr>
              <a:t>-temporal </a:t>
            </a:r>
            <a:r>
              <a:rPr lang="de-CH" dirty="0" err="1">
                <a:solidFill>
                  <a:srgbClr val="FFFF00"/>
                </a:solidFill>
              </a:rPr>
              <a:t>region</a:t>
            </a:r>
            <a:r>
              <a:rPr lang="de-CH" dirty="0">
                <a:solidFill>
                  <a:srgbClr val="FFFF00"/>
                </a:solidFill>
              </a:rPr>
              <a:t>, and a beta-</a:t>
            </a:r>
            <a:r>
              <a:rPr lang="de-CH" dirty="0" err="1">
                <a:solidFill>
                  <a:srgbClr val="FFFF00"/>
                </a:solidFill>
              </a:rPr>
              <a:t>discharge</a:t>
            </a:r>
            <a:r>
              <a:rPr lang="de-CH" dirty="0">
                <a:solidFill>
                  <a:srgbClr val="FFFF00"/>
                </a:solidFill>
              </a:rPr>
              <a:t> of a </a:t>
            </a:r>
            <a:r>
              <a:rPr lang="de-CH" dirty="0" err="1">
                <a:solidFill>
                  <a:srgbClr val="FFFF00"/>
                </a:solidFill>
              </a:rPr>
              <a:t>few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seconds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duration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with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cinical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correlate</a:t>
            </a:r>
            <a:r>
              <a:rPr lang="de-CH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32851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4128DA8-6F53-4BE5-BCDA-7ACDE799B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Examination </a:t>
            </a:r>
            <a:r>
              <a:rPr lang="de-CH" dirty="0" err="1">
                <a:solidFill>
                  <a:srgbClr val="FFFF00"/>
                </a:solidFill>
              </a:rPr>
              <a:t>with</a:t>
            </a:r>
            <a:r>
              <a:rPr lang="de-CH" dirty="0">
                <a:solidFill>
                  <a:srgbClr val="FFFF00"/>
                </a:solidFill>
              </a:rPr>
              <a:t> 3 </a:t>
            </a:r>
            <a:r>
              <a:rPr lang="de-CH" dirty="0" err="1">
                <a:solidFill>
                  <a:srgbClr val="FFFF00"/>
                </a:solidFill>
              </a:rPr>
              <a:t>Years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CD05B83-A240-4A85-9502-1ADE4162B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CH" dirty="0"/>
          </a:p>
          <a:p>
            <a:r>
              <a:rPr lang="de-CH" dirty="0"/>
              <a:t>Very </a:t>
            </a:r>
            <a:r>
              <a:rPr lang="de-CH" dirty="0" err="1"/>
              <a:t>trustful</a:t>
            </a:r>
            <a:r>
              <a:rPr lang="de-CH" dirty="0"/>
              <a:t>, </a:t>
            </a:r>
            <a:r>
              <a:rPr lang="de-CH" dirty="0" err="1"/>
              <a:t>friendly</a:t>
            </a:r>
            <a:r>
              <a:rPr lang="de-CH" dirty="0"/>
              <a:t> </a:t>
            </a:r>
            <a:r>
              <a:rPr lang="de-CH" dirty="0" err="1"/>
              <a:t>child</a:t>
            </a:r>
            <a:r>
              <a:rPr lang="de-CH" dirty="0"/>
              <a:t>, </a:t>
            </a:r>
            <a:r>
              <a:rPr lang="de-CH" dirty="0" err="1"/>
              <a:t>who</a:t>
            </a:r>
            <a:r>
              <a:rPr lang="de-CH" dirty="0"/>
              <a:t> </a:t>
            </a:r>
            <a:r>
              <a:rPr lang="de-CH" dirty="0" err="1"/>
              <a:t>constantly</a:t>
            </a:r>
            <a:r>
              <a:rPr lang="de-CH" dirty="0"/>
              <a:t> </a:t>
            </a:r>
            <a:r>
              <a:rPr lang="de-CH" dirty="0" err="1"/>
              <a:t>talks</a:t>
            </a:r>
            <a:r>
              <a:rPr lang="de-CH" dirty="0"/>
              <a:t>.</a:t>
            </a:r>
          </a:p>
          <a:p>
            <a:r>
              <a:rPr lang="de-CH" dirty="0"/>
              <a:t>Motor Restlessness.</a:t>
            </a:r>
          </a:p>
          <a:p>
            <a:r>
              <a:rPr lang="de-CH" dirty="0"/>
              <a:t>Tic-like </a:t>
            </a:r>
            <a:r>
              <a:rPr lang="de-CH" dirty="0" err="1"/>
              <a:t>blinking</a:t>
            </a:r>
            <a:r>
              <a:rPr lang="de-CH" dirty="0"/>
              <a:t>.</a:t>
            </a:r>
          </a:p>
          <a:p>
            <a:r>
              <a:rPr lang="de-CH" dirty="0"/>
              <a:t>Small </a:t>
            </a:r>
            <a:r>
              <a:rPr lang="de-CH" dirty="0" err="1"/>
              <a:t>whart</a:t>
            </a:r>
            <a:r>
              <a:rPr lang="de-CH" dirty="0"/>
              <a:t> on </a:t>
            </a:r>
            <a:r>
              <a:rPr lang="de-CH" dirty="0" err="1"/>
              <a:t>tip</a:t>
            </a:r>
            <a:r>
              <a:rPr lang="de-CH" dirty="0"/>
              <a:t> of </a:t>
            </a:r>
            <a:r>
              <a:rPr lang="de-CH" dirty="0" err="1"/>
              <a:t>nose</a:t>
            </a:r>
            <a:r>
              <a:rPr lang="de-CH" dirty="0"/>
              <a:t>.</a:t>
            </a:r>
          </a:p>
          <a:p>
            <a:r>
              <a:rPr lang="de-CH" dirty="0"/>
              <a:t>Psychomotor </a:t>
            </a:r>
            <a:r>
              <a:rPr lang="de-CH" dirty="0" err="1"/>
              <a:t>development</a:t>
            </a:r>
            <a:r>
              <a:rPr lang="de-CH" dirty="0"/>
              <a:t> </a:t>
            </a:r>
            <a:r>
              <a:rPr lang="de-CH" dirty="0" err="1"/>
              <a:t>corresponding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a 2 </a:t>
            </a:r>
            <a:r>
              <a:rPr lang="de-CH" dirty="0" err="1"/>
              <a:t>year</a:t>
            </a:r>
            <a:r>
              <a:rPr lang="de-CH" dirty="0"/>
              <a:t> </a:t>
            </a:r>
            <a:r>
              <a:rPr lang="de-CH" dirty="0" err="1"/>
              <a:t>old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93334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E93DED-0F44-4071-A0B9-10FAA5D8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Checklist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6C9D34D-F6FD-4595-8801-AA1536F6A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8834"/>
            <a:ext cx="5950058" cy="4658129"/>
          </a:xfrm>
        </p:spPr>
        <p:txBody>
          <a:bodyPr>
            <a:normAutofit/>
          </a:bodyPr>
          <a:lstStyle/>
          <a:p>
            <a:r>
              <a:rPr lang="de-CH" sz="2400" dirty="0" err="1"/>
              <a:t>Epilepsy</a:t>
            </a:r>
            <a:r>
              <a:rPr lang="de-CH" sz="2400" dirty="0"/>
              <a:t> </a:t>
            </a:r>
            <a:r>
              <a:rPr lang="de-CH" sz="2400" dirty="0" err="1"/>
              <a:t>with</a:t>
            </a:r>
            <a:r>
              <a:rPr lang="de-CH" sz="2400" dirty="0"/>
              <a:t> </a:t>
            </a:r>
            <a:r>
              <a:rPr lang="de-CH" sz="2400" dirty="0" err="1"/>
              <a:t>conciousness</a:t>
            </a:r>
            <a:r>
              <a:rPr lang="de-CH" sz="2400" dirty="0"/>
              <a:t> (West-syndrome)</a:t>
            </a:r>
          </a:p>
          <a:p>
            <a:r>
              <a:rPr lang="de-CH" sz="2400" dirty="0" err="1"/>
              <a:t>Epilepsy</a:t>
            </a:r>
            <a:r>
              <a:rPr lang="de-CH" sz="2400" dirty="0"/>
              <a:t> </a:t>
            </a:r>
            <a:r>
              <a:rPr lang="de-CH" sz="2400" dirty="0" err="1"/>
              <a:t>without</a:t>
            </a:r>
            <a:r>
              <a:rPr lang="de-CH" sz="2400" dirty="0"/>
              <a:t> </a:t>
            </a:r>
            <a:r>
              <a:rPr lang="de-CH" sz="2400" dirty="0" err="1"/>
              <a:t>conciousness</a:t>
            </a:r>
            <a:r>
              <a:rPr lang="de-CH" sz="2400" dirty="0"/>
              <a:t> (Grand Mal)</a:t>
            </a:r>
          </a:p>
          <a:p>
            <a:r>
              <a:rPr lang="de-CH" sz="2400" dirty="0"/>
              <a:t>&lt; Upon </a:t>
            </a:r>
            <a:r>
              <a:rPr lang="de-CH" sz="2400" dirty="0" err="1"/>
              <a:t>awaking</a:t>
            </a:r>
            <a:endParaRPr lang="de-CH" sz="2400" dirty="0"/>
          </a:p>
          <a:p>
            <a:r>
              <a:rPr lang="de-CH" sz="2400" dirty="0"/>
              <a:t>&lt; Eating, </a:t>
            </a:r>
            <a:r>
              <a:rPr lang="de-CH" sz="2400" dirty="0" err="1"/>
              <a:t>while</a:t>
            </a:r>
            <a:endParaRPr lang="de-CH" sz="2400" dirty="0"/>
          </a:p>
          <a:p>
            <a:r>
              <a:rPr lang="de-CH" sz="2400" dirty="0"/>
              <a:t>&lt; Cold</a:t>
            </a:r>
          </a:p>
          <a:p>
            <a:r>
              <a:rPr lang="de-CH" sz="2400" dirty="0"/>
              <a:t>&gt; </a:t>
            </a:r>
            <a:r>
              <a:rPr lang="de-CH" sz="2400" dirty="0" err="1"/>
              <a:t>Wrapping</a:t>
            </a:r>
            <a:r>
              <a:rPr lang="de-CH" sz="2400" dirty="0"/>
              <a:t> </a:t>
            </a:r>
            <a:r>
              <a:rPr lang="de-CH" sz="2400" dirty="0" err="1"/>
              <a:t>up</a:t>
            </a:r>
            <a:r>
              <a:rPr lang="de-CH" sz="2400" dirty="0"/>
              <a:t> </a:t>
            </a:r>
            <a:r>
              <a:rPr lang="de-CH" sz="2400" dirty="0" err="1"/>
              <a:t>warmly</a:t>
            </a:r>
            <a:endParaRPr lang="de-CH" sz="2400" dirty="0"/>
          </a:p>
          <a:p>
            <a:r>
              <a:rPr lang="de-CH" sz="2400" dirty="0"/>
              <a:t>Understanding </a:t>
            </a:r>
            <a:r>
              <a:rPr lang="de-CH" sz="2400" dirty="0" err="1"/>
              <a:t>difficult</a:t>
            </a:r>
            <a:endParaRPr lang="de-CH" sz="2400" dirty="0"/>
          </a:p>
          <a:p>
            <a:r>
              <a:rPr lang="de-CH" sz="2400" dirty="0" err="1"/>
              <a:t>Irritability</a:t>
            </a:r>
            <a:endParaRPr lang="de-CH" sz="2400" dirty="0"/>
          </a:p>
          <a:p>
            <a:r>
              <a:rPr lang="de-CH" sz="2400" dirty="0" err="1"/>
              <a:t>Sadness</a:t>
            </a:r>
            <a:endParaRPr lang="de-CH" sz="2400" dirty="0"/>
          </a:p>
          <a:p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B41F3670-40EF-4D09-9352-4F30C87A0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36230" y="1518834"/>
            <a:ext cx="4317569" cy="4658129"/>
          </a:xfrm>
        </p:spPr>
        <p:txBody>
          <a:bodyPr>
            <a:normAutofit/>
          </a:bodyPr>
          <a:lstStyle/>
          <a:p>
            <a:r>
              <a:rPr lang="de-CH" sz="2400" dirty="0" err="1"/>
              <a:t>Muscles</a:t>
            </a:r>
            <a:r>
              <a:rPr lang="de-CH" sz="2400" dirty="0"/>
              <a:t> </a:t>
            </a:r>
            <a:r>
              <a:rPr lang="de-CH" sz="2400" dirty="0" err="1"/>
              <a:t>tense</a:t>
            </a:r>
            <a:endParaRPr lang="de-CH" sz="2400" dirty="0"/>
          </a:p>
          <a:p>
            <a:r>
              <a:rPr lang="de-CH" sz="2400" dirty="0" err="1"/>
              <a:t>Tic’s</a:t>
            </a:r>
            <a:r>
              <a:rPr lang="de-CH" sz="2400" dirty="0"/>
              <a:t> </a:t>
            </a:r>
          </a:p>
          <a:p>
            <a:r>
              <a:rPr lang="de-CH" sz="2400" dirty="0" err="1"/>
              <a:t>Talkativeness</a:t>
            </a:r>
            <a:endParaRPr lang="de-CH" sz="2400" dirty="0"/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37460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704CD808-553A-4F0C-ACF4-3D74BD70B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546739DB-2BDC-4B17-BCB3-10C296ACC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69" t="17883" r="51632" b="29760"/>
          <a:stretch/>
        </p:blipFill>
        <p:spPr>
          <a:xfrm>
            <a:off x="1045581" y="-16003"/>
            <a:ext cx="9305626" cy="687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95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46B84EC-C0C3-41FE-87BE-60724E32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Interpretation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B890416-A301-4FFA-99A5-DF40DE7A0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r>
              <a:rPr lang="de-CH" dirty="0" err="1"/>
              <a:t>Only</a:t>
            </a:r>
            <a:r>
              <a:rPr lang="de-CH" dirty="0"/>
              <a:t> Sepia and Belladonna </a:t>
            </a:r>
            <a:r>
              <a:rPr lang="de-CH" dirty="0" err="1"/>
              <a:t>cover</a:t>
            </a:r>
            <a:r>
              <a:rPr lang="de-CH" dirty="0"/>
              <a:t> all </a:t>
            </a:r>
            <a:r>
              <a:rPr lang="de-CH" dirty="0" err="1"/>
              <a:t>symptoms</a:t>
            </a:r>
            <a:r>
              <a:rPr lang="de-CH" dirty="0"/>
              <a:t>. </a:t>
            </a:r>
            <a:r>
              <a:rPr lang="de-CH" dirty="0" err="1"/>
              <a:t>If</a:t>
            </a:r>
            <a:r>
              <a:rPr lang="de-CH" dirty="0"/>
              <a:t>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include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symptom</a:t>
            </a:r>
            <a:r>
              <a:rPr lang="de-CH" dirty="0"/>
              <a:t> </a:t>
            </a:r>
            <a:r>
              <a:rPr lang="de-CH" i="1" dirty="0" err="1"/>
              <a:t>talkativeness</a:t>
            </a:r>
            <a:r>
              <a:rPr lang="de-CH" dirty="0"/>
              <a:t> (Kent </a:t>
            </a:r>
            <a:r>
              <a:rPr lang="de-CH" dirty="0" err="1"/>
              <a:t>repertory</a:t>
            </a:r>
            <a:r>
              <a:rPr lang="de-CH" dirty="0"/>
              <a:t>) </a:t>
            </a:r>
            <a:r>
              <a:rPr lang="de-CH" dirty="0" err="1"/>
              <a:t>only</a:t>
            </a:r>
            <a:r>
              <a:rPr lang="de-CH" dirty="0"/>
              <a:t> </a:t>
            </a:r>
            <a:r>
              <a:rPr lang="de-CH" dirty="0">
                <a:solidFill>
                  <a:srgbClr val="FFFF00"/>
                </a:solidFill>
              </a:rPr>
              <a:t>Belladonna</a:t>
            </a:r>
            <a:r>
              <a:rPr lang="de-CH" dirty="0"/>
              <a:t> </a:t>
            </a:r>
            <a:r>
              <a:rPr lang="de-CH" dirty="0" err="1"/>
              <a:t>remains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167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54C7E3C-BECE-4823-AB28-1DC533B41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solidFill>
                  <a:srgbClr val="FFFF00"/>
                </a:solidFill>
              </a:rPr>
              <a:t>Materia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medica-Comparison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for</a:t>
            </a:r>
            <a:r>
              <a:rPr lang="de-CH" dirty="0">
                <a:solidFill>
                  <a:srgbClr val="FFFF00"/>
                </a:solidFill>
              </a:rPr>
              <a:t> Belladonna (GS)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0050831-480C-4864-857E-E3F1238FC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i="1" dirty="0"/>
          </a:p>
          <a:p>
            <a:r>
              <a:rPr lang="de-CH" i="1" dirty="0"/>
              <a:t>Restlessness, </a:t>
            </a:r>
            <a:r>
              <a:rPr lang="de-CH" i="1" dirty="0" err="1"/>
              <a:t>Talkativeness</a:t>
            </a:r>
            <a:r>
              <a:rPr lang="de-CH" i="1" dirty="0"/>
              <a:t>.</a:t>
            </a:r>
          </a:p>
          <a:p>
            <a:r>
              <a:rPr lang="de-CH" i="1" dirty="0" err="1"/>
              <a:t>Epileptic</a:t>
            </a:r>
            <a:r>
              <a:rPr lang="de-CH" i="1" dirty="0"/>
              <a:t> </a:t>
            </a:r>
            <a:r>
              <a:rPr lang="de-CH" i="1" dirty="0" err="1"/>
              <a:t>convulsions</a:t>
            </a:r>
            <a:endParaRPr lang="de-CH" i="1" dirty="0"/>
          </a:p>
          <a:p>
            <a:r>
              <a:rPr lang="de-CH" i="1" dirty="0" err="1"/>
              <a:t>Cramps</a:t>
            </a:r>
            <a:r>
              <a:rPr lang="de-CH" i="1" dirty="0"/>
              <a:t>, </a:t>
            </a:r>
            <a:r>
              <a:rPr lang="de-CH" i="1" dirty="0" err="1"/>
              <a:t>twitching</a:t>
            </a:r>
            <a:r>
              <a:rPr lang="de-CH" i="1" dirty="0"/>
              <a:t>, </a:t>
            </a:r>
            <a:r>
              <a:rPr lang="de-CH" i="1" dirty="0" err="1"/>
              <a:t>convulsions</a:t>
            </a:r>
            <a:r>
              <a:rPr lang="de-CH" i="1" dirty="0"/>
              <a:t> of </a:t>
            </a:r>
            <a:r>
              <a:rPr lang="de-CH" i="1" dirty="0" err="1"/>
              <a:t>limbs</a:t>
            </a:r>
            <a:r>
              <a:rPr lang="de-CH" i="1" dirty="0"/>
              <a:t>, </a:t>
            </a:r>
            <a:r>
              <a:rPr lang="de-CH" i="1" dirty="0" err="1"/>
              <a:t>with</a:t>
            </a:r>
            <a:r>
              <a:rPr lang="de-CH" i="1" dirty="0"/>
              <a:t> </a:t>
            </a:r>
            <a:r>
              <a:rPr lang="de-CH" i="1" dirty="0" err="1"/>
              <a:t>distorsion</a:t>
            </a:r>
            <a:r>
              <a:rPr lang="de-CH" i="1" dirty="0"/>
              <a:t> of </a:t>
            </a:r>
            <a:r>
              <a:rPr lang="de-CH" i="1" dirty="0" err="1"/>
              <a:t>limbs</a:t>
            </a:r>
            <a:r>
              <a:rPr lang="de-CH" i="1" dirty="0"/>
              <a:t> and </a:t>
            </a:r>
            <a:r>
              <a:rPr lang="de-CH" i="1" dirty="0" err="1"/>
              <a:t>eyes</a:t>
            </a:r>
            <a:r>
              <a:rPr lang="de-CH" dirty="0"/>
              <a:t>. </a:t>
            </a:r>
            <a:r>
              <a:rPr lang="de-CH" i="1" dirty="0"/>
              <a:t>After </a:t>
            </a:r>
            <a:r>
              <a:rPr lang="de-CH" i="1" dirty="0" err="1"/>
              <a:t>convulsions</a:t>
            </a:r>
            <a:r>
              <a:rPr lang="de-CH" i="1" dirty="0"/>
              <a:t> </a:t>
            </a:r>
            <a:r>
              <a:rPr lang="de-CH" i="1" dirty="0" err="1"/>
              <a:t>deep</a:t>
            </a:r>
            <a:r>
              <a:rPr lang="de-CH" i="1" dirty="0"/>
              <a:t> </a:t>
            </a:r>
            <a:r>
              <a:rPr lang="de-CH" i="1" dirty="0" err="1"/>
              <a:t>sleep</a:t>
            </a:r>
            <a:r>
              <a:rPr lang="de-CH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00024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80FDB94-E1D8-48EC-91C8-6717DC22E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B698EA5A-E550-4113-B80D-95C567C4D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4"/>
            <a:ext cx="10352867" cy="6855194"/>
          </a:xfrm>
        </p:spPr>
      </p:pic>
    </p:spTree>
    <p:extLst>
      <p:ext uri="{BB962C8B-B14F-4D97-AF65-F5344CB8AC3E}">
        <p14:creationId xmlns:p14="http://schemas.microsoft.com/office/powerpoint/2010/main" val="393907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8D9E343-F258-4A88-843C-C1154F627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 fontScale="90000"/>
          </a:bodyPr>
          <a:lstStyle/>
          <a:p>
            <a:r>
              <a:rPr lang="de-CH" dirty="0">
                <a:solidFill>
                  <a:srgbClr val="FFFF00"/>
                </a:solidFill>
              </a:rPr>
              <a:t>The </a:t>
            </a:r>
            <a:r>
              <a:rPr lang="de-CH" dirty="0" err="1">
                <a:solidFill>
                  <a:srgbClr val="FFFF00"/>
                </a:solidFill>
              </a:rPr>
              <a:t>Neurologically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Conspicuous</a:t>
            </a:r>
            <a:r>
              <a:rPr lang="de-CH" dirty="0">
                <a:solidFill>
                  <a:srgbClr val="FFFF00"/>
                </a:solidFill>
              </a:rPr>
              <a:t> Infant</a:t>
            </a:r>
            <a:r>
              <a:rPr lang="de-CH" dirty="0"/>
              <a:t/>
            </a:r>
            <a:br>
              <a:rPr lang="de-CH" dirty="0"/>
            </a:b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D88AEBA-8342-4D3D-8AFB-1AC9F7AF8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0827"/>
            <a:ext cx="10515600" cy="45961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sz="3000" dirty="0">
                <a:solidFill>
                  <a:srgbClr val="FFFF00"/>
                </a:solidFill>
              </a:rPr>
              <a:t>Symptoms</a:t>
            </a:r>
          </a:p>
          <a:p>
            <a:r>
              <a:rPr lang="de-CH" sz="2600" dirty="0" err="1"/>
              <a:t>Cries</a:t>
            </a:r>
            <a:r>
              <a:rPr lang="de-CH" sz="2600" dirty="0"/>
              <a:t> </a:t>
            </a:r>
            <a:r>
              <a:rPr lang="de-CH" sz="2600" dirty="0" err="1"/>
              <a:t>frequently</a:t>
            </a:r>
            <a:r>
              <a:rPr lang="de-CH" sz="2600" dirty="0"/>
              <a:t>, </a:t>
            </a:r>
            <a:r>
              <a:rPr lang="de-CH" sz="2600" dirty="0" err="1"/>
              <a:t>sometimes</a:t>
            </a:r>
            <a:r>
              <a:rPr lang="de-CH" sz="2600" dirty="0"/>
              <a:t> </a:t>
            </a:r>
            <a:r>
              <a:rPr lang="de-CH" sz="2600" dirty="0" err="1"/>
              <a:t>for</a:t>
            </a:r>
            <a:r>
              <a:rPr lang="de-CH" sz="2600" dirty="0"/>
              <a:t> </a:t>
            </a:r>
            <a:r>
              <a:rPr lang="de-CH" sz="2600" dirty="0" err="1"/>
              <a:t>hours</a:t>
            </a:r>
            <a:endParaRPr lang="de-CH" sz="2600" dirty="0"/>
          </a:p>
          <a:p>
            <a:r>
              <a:rPr lang="de-CH" sz="2600" dirty="0"/>
              <a:t>High </a:t>
            </a:r>
            <a:r>
              <a:rPr lang="de-CH" sz="2600" dirty="0" err="1"/>
              <a:t>pitched</a:t>
            </a:r>
            <a:r>
              <a:rPr lang="de-CH" sz="2600" dirty="0"/>
              <a:t> </a:t>
            </a:r>
            <a:r>
              <a:rPr lang="de-CH" sz="2600" dirty="0" err="1"/>
              <a:t>crying</a:t>
            </a:r>
            <a:endParaRPr lang="de-CH" sz="2600" dirty="0"/>
          </a:p>
          <a:p>
            <a:r>
              <a:rPr lang="de-CH" sz="2600" dirty="0"/>
              <a:t>Muscle tone </a:t>
            </a:r>
            <a:r>
              <a:rPr lang="de-CH" sz="2600" dirty="0" err="1"/>
              <a:t>too</a:t>
            </a:r>
            <a:r>
              <a:rPr lang="de-CH" sz="2600" dirty="0"/>
              <a:t> </a:t>
            </a:r>
            <a:r>
              <a:rPr lang="de-CH" sz="2600" dirty="0" err="1"/>
              <a:t>low</a:t>
            </a:r>
            <a:r>
              <a:rPr lang="de-CH" sz="2600" dirty="0"/>
              <a:t>/</a:t>
            </a:r>
            <a:r>
              <a:rPr lang="de-CH" sz="2600" dirty="0" err="1"/>
              <a:t>too</a:t>
            </a:r>
            <a:r>
              <a:rPr lang="de-CH" sz="2600" dirty="0"/>
              <a:t> high</a:t>
            </a:r>
          </a:p>
          <a:p>
            <a:r>
              <a:rPr lang="de-CH" sz="2600" dirty="0" err="1"/>
              <a:t>Asymmetries</a:t>
            </a:r>
            <a:r>
              <a:rPr lang="de-CH" sz="2600" dirty="0"/>
              <a:t> of </a:t>
            </a:r>
            <a:r>
              <a:rPr lang="de-CH" sz="2600" dirty="0" err="1"/>
              <a:t>body</a:t>
            </a:r>
            <a:endParaRPr lang="de-CH" sz="2600" dirty="0"/>
          </a:p>
          <a:p>
            <a:r>
              <a:rPr lang="de-CH" sz="2600" dirty="0" err="1"/>
              <a:t>Atypical</a:t>
            </a:r>
            <a:r>
              <a:rPr lang="de-CH" sz="2600" dirty="0"/>
              <a:t> </a:t>
            </a:r>
            <a:r>
              <a:rPr lang="de-CH" sz="2600" dirty="0" err="1"/>
              <a:t>movements</a:t>
            </a:r>
            <a:r>
              <a:rPr lang="de-CH" sz="2600" dirty="0"/>
              <a:t> (</a:t>
            </a:r>
            <a:r>
              <a:rPr lang="de-CH" sz="2600" dirty="0" err="1"/>
              <a:t>hyperextension</a:t>
            </a:r>
            <a:r>
              <a:rPr lang="de-CH" sz="2600" dirty="0"/>
              <a:t>, </a:t>
            </a:r>
            <a:r>
              <a:rPr lang="de-CH" sz="2600" dirty="0" err="1"/>
              <a:t>athethoid</a:t>
            </a:r>
            <a:r>
              <a:rPr lang="de-CH" sz="2600" dirty="0"/>
              <a:t>, </a:t>
            </a:r>
            <a:r>
              <a:rPr lang="de-CH" sz="2600" dirty="0" err="1"/>
              <a:t>ataxic</a:t>
            </a:r>
            <a:r>
              <a:rPr lang="de-CH" sz="2600" dirty="0"/>
              <a:t>)</a:t>
            </a:r>
          </a:p>
          <a:p>
            <a:r>
              <a:rPr lang="de-CH" sz="2600" dirty="0" err="1"/>
              <a:t>Delayed</a:t>
            </a:r>
            <a:r>
              <a:rPr lang="de-CH" sz="2600" dirty="0"/>
              <a:t> psychomotor </a:t>
            </a:r>
            <a:r>
              <a:rPr lang="de-CH" sz="2600" dirty="0" err="1"/>
              <a:t>development</a:t>
            </a:r>
            <a:endParaRPr lang="de-CH" sz="2600" dirty="0"/>
          </a:p>
          <a:p>
            <a:r>
              <a:rPr lang="de-CH" sz="2600" dirty="0" err="1"/>
              <a:t>Feeding</a:t>
            </a:r>
            <a:r>
              <a:rPr lang="de-CH" sz="2600" dirty="0"/>
              <a:t> </a:t>
            </a:r>
            <a:r>
              <a:rPr lang="de-CH" sz="2600" dirty="0" err="1"/>
              <a:t>problems</a:t>
            </a:r>
            <a:endParaRPr lang="de-CH" sz="2600" dirty="0"/>
          </a:p>
          <a:p>
            <a:r>
              <a:rPr lang="de-CH" sz="2600" dirty="0"/>
              <a:t>Sleep </a:t>
            </a:r>
            <a:r>
              <a:rPr lang="de-CH" sz="2600" dirty="0" err="1"/>
              <a:t>disorders</a:t>
            </a:r>
            <a:endParaRPr lang="de-CH" sz="2600" dirty="0"/>
          </a:p>
          <a:p>
            <a:r>
              <a:rPr lang="de-CH" sz="2600" dirty="0" err="1"/>
              <a:t>Epilepsy</a:t>
            </a:r>
            <a:endParaRPr lang="de-CH" sz="2600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70352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F9696B3-2E41-4B18-A7AC-578CF41B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Mittelgabe und Verlauf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77FA873-66D5-4114-AFED-7E1BA4106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Mara </a:t>
            </a:r>
            <a:r>
              <a:rPr lang="de-CH" dirty="0" err="1"/>
              <a:t>receives</a:t>
            </a:r>
            <a:r>
              <a:rPr lang="de-CH" dirty="0"/>
              <a:t> a dose of </a:t>
            </a:r>
            <a:r>
              <a:rPr lang="de-CH" dirty="0">
                <a:solidFill>
                  <a:srgbClr val="FFFF00"/>
                </a:solidFill>
              </a:rPr>
              <a:t>Belladonna C 200.</a:t>
            </a:r>
          </a:p>
          <a:p>
            <a:r>
              <a:rPr lang="de-CH" dirty="0" err="1"/>
              <a:t>During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following</a:t>
            </a:r>
            <a:r>
              <a:rPr lang="de-CH" dirty="0"/>
              <a:t> </a:t>
            </a:r>
            <a:r>
              <a:rPr lang="de-CH" dirty="0" err="1"/>
              <a:t>two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</a:t>
            </a:r>
            <a:r>
              <a:rPr lang="de-CH" dirty="0" err="1"/>
              <a:t>up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six</a:t>
            </a:r>
            <a:r>
              <a:rPr lang="de-CH" dirty="0"/>
              <a:t> </a:t>
            </a:r>
            <a:r>
              <a:rPr lang="de-CH" dirty="0" err="1"/>
              <a:t>attacks</a:t>
            </a:r>
            <a:r>
              <a:rPr lang="de-CH" dirty="0"/>
              <a:t> </a:t>
            </a:r>
            <a:r>
              <a:rPr lang="de-CH" dirty="0" err="1"/>
              <a:t>every</a:t>
            </a:r>
            <a:r>
              <a:rPr lang="de-CH" dirty="0"/>
              <a:t> </a:t>
            </a:r>
            <a:r>
              <a:rPr lang="de-CH" dirty="0" err="1"/>
              <a:t>day</a:t>
            </a:r>
            <a:r>
              <a:rPr lang="de-CH" dirty="0"/>
              <a:t>, </a:t>
            </a:r>
            <a:r>
              <a:rPr lang="de-CH" dirty="0" err="1"/>
              <a:t>afterwards</a:t>
            </a:r>
            <a:r>
              <a:rPr lang="de-CH" dirty="0"/>
              <a:t> </a:t>
            </a:r>
            <a:r>
              <a:rPr lang="de-CH" dirty="0" err="1"/>
              <a:t>their</a:t>
            </a:r>
            <a:r>
              <a:rPr lang="de-CH" dirty="0"/>
              <a:t> </a:t>
            </a:r>
            <a:r>
              <a:rPr lang="de-CH" dirty="0" err="1"/>
              <a:t>frequenca</a:t>
            </a:r>
            <a:r>
              <a:rPr lang="de-CH" dirty="0"/>
              <a:t> </a:t>
            </a:r>
            <a:r>
              <a:rPr lang="de-CH" dirty="0" err="1"/>
              <a:t>decreases</a:t>
            </a:r>
            <a:r>
              <a:rPr lang="de-CH" dirty="0"/>
              <a:t>. </a:t>
            </a:r>
            <a:r>
              <a:rPr lang="de-CH" dirty="0">
                <a:solidFill>
                  <a:srgbClr val="FFFF00"/>
                </a:solidFill>
              </a:rPr>
              <a:t>Last </a:t>
            </a:r>
            <a:r>
              <a:rPr lang="de-CH" dirty="0" err="1">
                <a:solidFill>
                  <a:srgbClr val="FFFF00"/>
                </a:solidFill>
              </a:rPr>
              <a:t>attack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six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weeks</a:t>
            </a:r>
            <a:r>
              <a:rPr lang="de-CH" dirty="0">
                <a:solidFill>
                  <a:srgbClr val="FFFF00"/>
                </a:solidFill>
              </a:rPr>
              <a:t> after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remedy</a:t>
            </a:r>
            <a:r>
              <a:rPr lang="de-CH" dirty="0">
                <a:solidFill>
                  <a:srgbClr val="FFFF00"/>
                </a:solidFill>
              </a:rPr>
              <a:t>.</a:t>
            </a:r>
          </a:p>
          <a:p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makes</a:t>
            </a:r>
            <a:r>
              <a:rPr lang="de-CH" dirty="0"/>
              <a:t> psychomotor </a:t>
            </a:r>
            <a:r>
              <a:rPr lang="de-CH" dirty="0" err="1"/>
              <a:t>progress</a:t>
            </a:r>
            <a:r>
              <a:rPr lang="de-CH" dirty="0"/>
              <a:t> </a:t>
            </a:r>
            <a:r>
              <a:rPr lang="de-CH" dirty="0" err="1"/>
              <a:t>now</a:t>
            </a:r>
            <a:r>
              <a:rPr lang="de-CH" dirty="0"/>
              <a:t>, </a:t>
            </a:r>
            <a:r>
              <a:rPr lang="de-CH" dirty="0" err="1"/>
              <a:t>speaks</a:t>
            </a:r>
            <a:r>
              <a:rPr lang="de-CH" dirty="0"/>
              <a:t> </a:t>
            </a:r>
            <a:r>
              <a:rPr lang="de-CH" dirty="0" err="1"/>
              <a:t>understandably</a:t>
            </a:r>
            <a:r>
              <a:rPr lang="de-CH" dirty="0"/>
              <a:t>, </a:t>
            </a:r>
            <a:r>
              <a:rPr lang="de-CH" dirty="0" err="1"/>
              <a:t>can</a:t>
            </a:r>
            <a:r>
              <a:rPr lang="de-CH" dirty="0"/>
              <a:t> </a:t>
            </a:r>
            <a:r>
              <a:rPr lang="de-CH" dirty="0" err="1"/>
              <a:t>climb</a:t>
            </a:r>
            <a:r>
              <a:rPr lang="de-CH" dirty="0"/>
              <a:t> </a:t>
            </a:r>
            <a:r>
              <a:rPr lang="de-CH" dirty="0" err="1"/>
              <a:t>stairs</a:t>
            </a:r>
            <a:r>
              <a:rPr lang="de-CH" dirty="0"/>
              <a:t>, and </a:t>
            </a:r>
            <a:r>
              <a:rPr lang="de-CH" dirty="0" err="1"/>
              <a:t>begins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dress</a:t>
            </a:r>
            <a:r>
              <a:rPr lang="de-CH" dirty="0"/>
              <a:t> </a:t>
            </a:r>
            <a:r>
              <a:rPr lang="de-CH" dirty="0" err="1"/>
              <a:t>herself</a:t>
            </a:r>
            <a:r>
              <a:rPr lang="de-CH" dirty="0"/>
              <a:t> </a:t>
            </a:r>
            <a:r>
              <a:rPr lang="de-CH" dirty="0" err="1"/>
              <a:t>without</a:t>
            </a:r>
            <a:r>
              <a:rPr lang="de-CH" dirty="0"/>
              <a:t> </a:t>
            </a:r>
            <a:r>
              <a:rPr lang="de-CH" dirty="0" err="1"/>
              <a:t>help</a:t>
            </a:r>
            <a:r>
              <a:rPr lang="de-CH" dirty="0"/>
              <a:t>. </a:t>
            </a:r>
          </a:p>
          <a:p>
            <a:r>
              <a:rPr lang="de-CH" dirty="0"/>
              <a:t>And in </a:t>
            </a:r>
            <a:r>
              <a:rPr lang="de-CH" dirty="0" err="1"/>
              <a:t>healing</a:t>
            </a:r>
            <a:r>
              <a:rPr lang="de-CH" dirty="0"/>
              <a:t> </a:t>
            </a:r>
            <a:r>
              <a:rPr lang="de-CH" dirty="0" err="1"/>
              <a:t>paedagogic</a:t>
            </a:r>
            <a:r>
              <a:rPr lang="de-CH" dirty="0"/>
              <a:t> </a:t>
            </a:r>
            <a:r>
              <a:rPr lang="de-CH" dirty="0" err="1"/>
              <a:t>training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cooperates</a:t>
            </a:r>
            <a:r>
              <a:rPr lang="de-CH" dirty="0"/>
              <a:t> </a:t>
            </a:r>
            <a:r>
              <a:rPr lang="de-CH" dirty="0" err="1"/>
              <a:t>better</a:t>
            </a:r>
            <a:r>
              <a:rPr lang="de-CH" dirty="0"/>
              <a:t>.</a:t>
            </a:r>
          </a:p>
          <a:p>
            <a:endParaRPr lang="de-CH" dirty="0"/>
          </a:p>
          <a:p>
            <a:endParaRPr lang="de-CH" dirty="0"/>
          </a:p>
          <a:p>
            <a:endParaRPr lang="de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91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658676E-CEBE-41F1-8101-29410B8C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The </a:t>
            </a:r>
            <a:r>
              <a:rPr lang="de-CH" dirty="0" err="1">
                <a:solidFill>
                  <a:srgbClr val="FFFF00"/>
                </a:solidFill>
              </a:rPr>
              <a:t>next</a:t>
            </a:r>
            <a:r>
              <a:rPr lang="de-CH" dirty="0">
                <a:solidFill>
                  <a:srgbClr val="FFFF00"/>
                </a:solidFill>
              </a:rPr>
              <a:t> EEG after 10 </a:t>
            </a:r>
            <a:r>
              <a:rPr lang="de-CH" dirty="0" err="1">
                <a:solidFill>
                  <a:srgbClr val="FFFF00"/>
                </a:solidFill>
              </a:rPr>
              <a:t>weeks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is</a:t>
            </a:r>
            <a:r>
              <a:rPr lang="de-CH" dirty="0">
                <a:solidFill>
                  <a:srgbClr val="FFFF00"/>
                </a:solidFill>
              </a:rPr>
              <a:t> normal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44F60EF5-8400-40F7-8A06-F7BEF6190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53" t="40268" r="40423" b="35570"/>
          <a:stretch/>
        </p:blipFill>
        <p:spPr>
          <a:xfrm>
            <a:off x="4170680" y="1690688"/>
            <a:ext cx="6935470" cy="450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05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8552442-8732-473E-9578-05970CBC0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Further Progress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5C98C65-F258-4519-AC42-EFE7C47E3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The </a:t>
            </a:r>
            <a:r>
              <a:rPr lang="de-CH" dirty="0" err="1"/>
              <a:t>neurologists</a:t>
            </a:r>
            <a:r>
              <a:rPr lang="de-CH" dirty="0"/>
              <a:t> </a:t>
            </a:r>
            <a:r>
              <a:rPr lang="de-CH" dirty="0" err="1"/>
              <a:t>call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 a </a:t>
            </a:r>
            <a:r>
              <a:rPr lang="de-CH" dirty="0">
                <a:solidFill>
                  <a:srgbClr val="FFFF00"/>
                </a:solidFill>
              </a:rPr>
              <a:t>«</a:t>
            </a:r>
            <a:r>
              <a:rPr lang="de-CH" dirty="0" err="1">
                <a:solidFill>
                  <a:srgbClr val="FFFF00"/>
                </a:solidFill>
              </a:rPr>
              <a:t>spontaneous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cure</a:t>
            </a:r>
            <a:r>
              <a:rPr lang="de-CH" dirty="0">
                <a:solidFill>
                  <a:srgbClr val="FFFF00"/>
                </a:solidFill>
              </a:rPr>
              <a:t>» </a:t>
            </a:r>
            <a:r>
              <a:rPr lang="de-CH" dirty="0"/>
              <a:t>and </a:t>
            </a:r>
            <a:r>
              <a:rPr lang="de-CH" dirty="0" err="1"/>
              <a:t>begin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taper</a:t>
            </a:r>
            <a:r>
              <a:rPr lang="de-CH" dirty="0"/>
              <a:t> off </a:t>
            </a:r>
            <a:r>
              <a:rPr lang="de-CH" dirty="0" err="1"/>
              <a:t>anticonvulsive</a:t>
            </a:r>
            <a:r>
              <a:rPr lang="de-CH" dirty="0"/>
              <a:t> </a:t>
            </a:r>
            <a:r>
              <a:rPr lang="de-CH" dirty="0" err="1"/>
              <a:t>treatment</a:t>
            </a:r>
            <a:r>
              <a:rPr lang="de-CH" dirty="0"/>
              <a:t>.</a:t>
            </a:r>
          </a:p>
          <a:p>
            <a:r>
              <a:rPr lang="de-CH" dirty="0" err="1">
                <a:solidFill>
                  <a:srgbClr val="FFFF00"/>
                </a:solidFill>
              </a:rPr>
              <a:t>We</a:t>
            </a:r>
            <a:r>
              <a:rPr lang="de-CH" dirty="0">
                <a:solidFill>
                  <a:srgbClr val="FFFF00"/>
                </a:solidFill>
              </a:rPr>
              <a:t> do not </a:t>
            </a:r>
            <a:r>
              <a:rPr lang="de-CH" dirty="0" err="1">
                <a:solidFill>
                  <a:srgbClr val="FFFF00"/>
                </a:solidFill>
              </a:rPr>
              <a:t>repeat</a:t>
            </a:r>
            <a:r>
              <a:rPr lang="de-CH" dirty="0">
                <a:solidFill>
                  <a:srgbClr val="FFFF00"/>
                </a:solidFill>
              </a:rPr>
              <a:t> Belladonna. Mara </a:t>
            </a:r>
            <a:r>
              <a:rPr lang="de-CH" dirty="0" err="1">
                <a:solidFill>
                  <a:srgbClr val="FFFF00"/>
                </a:solidFill>
              </a:rPr>
              <a:t>has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no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further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epileptic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attacks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until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age</a:t>
            </a:r>
            <a:r>
              <a:rPr lang="de-CH" dirty="0">
                <a:solidFill>
                  <a:srgbClr val="FFFF00"/>
                </a:solidFill>
              </a:rPr>
              <a:t> of 15 </a:t>
            </a:r>
            <a:r>
              <a:rPr lang="de-CH" dirty="0" err="1">
                <a:solidFill>
                  <a:srgbClr val="FFFF00"/>
                </a:solidFill>
              </a:rPr>
              <a:t>years</a:t>
            </a:r>
            <a:r>
              <a:rPr lang="de-CH" dirty="0">
                <a:solidFill>
                  <a:srgbClr val="FFFF00"/>
                </a:solidFill>
              </a:rPr>
              <a:t>.</a:t>
            </a:r>
          </a:p>
          <a:p>
            <a:r>
              <a:rPr lang="de-CH" dirty="0" err="1"/>
              <a:t>Then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begins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Grand Mal </a:t>
            </a:r>
            <a:r>
              <a:rPr lang="de-CH" dirty="0" err="1"/>
              <a:t>attacks</a:t>
            </a:r>
            <a:r>
              <a:rPr lang="de-CH" dirty="0"/>
              <a:t> </a:t>
            </a:r>
            <a:r>
              <a:rPr lang="de-CH" dirty="0" err="1"/>
              <a:t>again</a:t>
            </a:r>
            <a:r>
              <a:rPr lang="de-CH" dirty="0"/>
              <a:t>, </a:t>
            </a:r>
            <a:r>
              <a:rPr lang="de-CH" dirty="0" err="1"/>
              <a:t>who</a:t>
            </a:r>
            <a:r>
              <a:rPr lang="de-CH" dirty="0"/>
              <a:t> do not </a:t>
            </a:r>
            <a:r>
              <a:rPr lang="de-CH" dirty="0" err="1"/>
              <a:t>respond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homeopathy</a:t>
            </a:r>
            <a:r>
              <a:rPr lang="de-CH" dirty="0"/>
              <a:t>. </a:t>
            </a:r>
            <a:r>
              <a:rPr lang="de-CH" dirty="0" err="1"/>
              <a:t>Conventional</a:t>
            </a:r>
            <a:r>
              <a:rPr lang="de-CH" dirty="0"/>
              <a:t> </a:t>
            </a:r>
            <a:r>
              <a:rPr lang="de-CH" dirty="0" err="1"/>
              <a:t>treatment</a:t>
            </a:r>
            <a:r>
              <a:rPr lang="de-CH" dirty="0"/>
              <a:t> </a:t>
            </a:r>
            <a:r>
              <a:rPr lang="de-CH" dirty="0" err="1"/>
              <a:t>reduces</a:t>
            </a:r>
            <a:r>
              <a:rPr lang="de-CH" dirty="0"/>
              <a:t> </a:t>
            </a:r>
            <a:r>
              <a:rPr lang="de-CH" dirty="0" err="1"/>
              <a:t>their</a:t>
            </a:r>
            <a:r>
              <a:rPr lang="de-CH" dirty="0"/>
              <a:t> </a:t>
            </a:r>
            <a:r>
              <a:rPr lang="de-CH" dirty="0" err="1"/>
              <a:t>frequency</a:t>
            </a:r>
            <a:r>
              <a:rPr lang="de-CH" dirty="0"/>
              <a:t>, but </a:t>
            </a:r>
            <a:r>
              <a:rPr lang="de-CH" dirty="0" err="1"/>
              <a:t>does</a:t>
            </a:r>
            <a:r>
              <a:rPr lang="de-CH" dirty="0"/>
              <a:t> not </a:t>
            </a:r>
            <a:r>
              <a:rPr lang="de-CH" dirty="0" err="1"/>
              <a:t>prevent</a:t>
            </a:r>
            <a:r>
              <a:rPr lang="de-CH" dirty="0"/>
              <a:t> </a:t>
            </a:r>
            <a:r>
              <a:rPr lang="de-CH" dirty="0" err="1"/>
              <a:t>them</a:t>
            </a:r>
            <a:r>
              <a:rPr lang="de-CH" dirty="0"/>
              <a:t> </a:t>
            </a:r>
            <a:r>
              <a:rPr lang="de-CH" dirty="0" err="1"/>
              <a:t>alltogether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5373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6DFECD4-1CF3-4718-81AC-70FE41BD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Comment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20B4961-C246-4D12-8C2D-4E820575B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/>
              <a:t>His </a:t>
            </a:r>
            <a:r>
              <a:rPr lang="de-CH" dirty="0" err="1"/>
              <a:t>child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good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surprises</a:t>
            </a:r>
            <a:r>
              <a:rPr lang="de-CH" dirty="0"/>
              <a:t>:</a:t>
            </a:r>
          </a:p>
          <a:p>
            <a:pPr marL="0" indent="0">
              <a:buNone/>
            </a:pPr>
            <a:r>
              <a:rPr lang="de-CH" dirty="0"/>
              <a:t>	1. The </a:t>
            </a:r>
            <a:r>
              <a:rPr lang="de-CH" dirty="0" err="1">
                <a:solidFill>
                  <a:srgbClr val="FFFF00"/>
                </a:solidFill>
              </a:rPr>
              <a:t>disappearance</a:t>
            </a:r>
            <a:r>
              <a:rPr lang="de-CH" dirty="0">
                <a:solidFill>
                  <a:srgbClr val="FFFF00"/>
                </a:solidFill>
              </a:rPr>
              <a:t> of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epilepsy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/>
              <a:t>with</a:t>
            </a:r>
            <a:r>
              <a:rPr lang="de-CH" dirty="0"/>
              <a:t> 2 </a:t>
            </a:r>
            <a:r>
              <a:rPr lang="de-CH" dirty="0" err="1"/>
              <a:t>globules</a:t>
            </a:r>
            <a:r>
              <a:rPr lang="de-CH" dirty="0"/>
              <a:t> of 	 	 	Belladonna, after </a:t>
            </a:r>
            <a:r>
              <a:rPr lang="de-CH" dirty="0" err="1"/>
              <a:t>seven</a:t>
            </a:r>
            <a:r>
              <a:rPr lang="de-CH" dirty="0"/>
              <a:t> </a:t>
            </a:r>
            <a:r>
              <a:rPr lang="de-CH" dirty="0" err="1"/>
              <a:t>conventional</a:t>
            </a:r>
            <a:r>
              <a:rPr lang="de-CH" dirty="0"/>
              <a:t> </a:t>
            </a:r>
            <a:r>
              <a:rPr lang="de-CH" dirty="0" err="1"/>
              <a:t>antiepileptics</a:t>
            </a:r>
            <a:r>
              <a:rPr lang="de-CH" dirty="0"/>
              <a:t> </a:t>
            </a:r>
            <a:r>
              <a:rPr lang="de-CH" dirty="0" err="1"/>
              <a:t>without</a:t>
            </a:r>
            <a:r>
              <a:rPr lang="de-CH" dirty="0"/>
              <a:t> 	</a:t>
            </a:r>
            <a:r>
              <a:rPr lang="de-CH" dirty="0" err="1"/>
              <a:t>effect</a:t>
            </a:r>
            <a:r>
              <a:rPr lang="de-CH" dirty="0"/>
              <a:t>. </a:t>
            </a:r>
          </a:p>
          <a:p>
            <a:pPr marL="0" indent="0">
              <a:buNone/>
            </a:pPr>
            <a:r>
              <a:rPr lang="de-CH" dirty="0"/>
              <a:t>	2. The </a:t>
            </a:r>
            <a:r>
              <a:rPr lang="de-CH" dirty="0" err="1">
                <a:solidFill>
                  <a:srgbClr val="FFFF00"/>
                </a:solidFill>
              </a:rPr>
              <a:t>continuous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effect</a:t>
            </a:r>
            <a:r>
              <a:rPr lang="de-CH" dirty="0">
                <a:solidFill>
                  <a:srgbClr val="FFFF00"/>
                </a:solidFill>
              </a:rPr>
              <a:t> of Belladonna </a:t>
            </a:r>
            <a:r>
              <a:rPr lang="de-CH" dirty="0" err="1">
                <a:solidFill>
                  <a:srgbClr val="FFFF00"/>
                </a:solidFill>
              </a:rPr>
              <a:t>over</a:t>
            </a:r>
            <a:r>
              <a:rPr lang="de-CH" dirty="0">
                <a:solidFill>
                  <a:srgbClr val="FFFF00"/>
                </a:solidFill>
              </a:rPr>
              <a:t> 12 </a:t>
            </a:r>
            <a:r>
              <a:rPr lang="de-CH" dirty="0" err="1">
                <a:solidFill>
                  <a:srgbClr val="FFFF00"/>
                </a:solidFill>
              </a:rPr>
              <a:t>years</a:t>
            </a:r>
            <a:r>
              <a:rPr lang="de-CH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r>
              <a:rPr lang="de-CH" dirty="0"/>
              <a:t>	3. The </a:t>
            </a:r>
            <a:r>
              <a:rPr lang="de-CH" dirty="0" err="1">
                <a:solidFill>
                  <a:srgbClr val="FFFF00"/>
                </a:solidFill>
              </a:rPr>
              <a:t>resitance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to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any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treatment</a:t>
            </a:r>
            <a:r>
              <a:rPr lang="de-CH" dirty="0">
                <a:solidFill>
                  <a:srgbClr val="FFFF00"/>
                </a:solidFill>
              </a:rPr>
              <a:t> after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relapse</a:t>
            </a:r>
            <a:r>
              <a:rPr lang="de-CH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de-CH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wonder</a:t>
            </a:r>
            <a:r>
              <a:rPr lang="de-CH" dirty="0"/>
              <a:t> </a:t>
            </a:r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well</a:t>
            </a:r>
            <a:r>
              <a:rPr lang="de-CH" dirty="0"/>
              <a:t> </a:t>
            </a:r>
            <a:r>
              <a:rPr lang="de-CH" dirty="0" err="1"/>
              <a:t>epileptic</a:t>
            </a:r>
            <a:r>
              <a:rPr lang="de-CH" dirty="0"/>
              <a:t> </a:t>
            </a:r>
            <a:r>
              <a:rPr lang="de-CH" dirty="0" err="1"/>
              <a:t>disease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understood</a:t>
            </a:r>
            <a:r>
              <a:rPr lang="de-CH" dirty="0"/>
              <a:t> at all. </a:t>
            </a:r>
          </a:p>
        </p:txBody>
      </p:sp>
    </p:spTree>
    <p:extLst>
      <p:ext uri="{BB962C8B-B14F-4D97-AF65-F5344CB8AC3E}">
        <p14:creationId xmlns:p14="http://schemas.microsoft.com/office/powerpoint/2010/main" val="103896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1004C53-CE9E-4E8C-8F2B-322D5D186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Case 3: </a:t>
            </a:r>
            <a:r>
              <a:rPr lang="de-CH" sz="3600" dirty="0" err="1">
                <a:solidFill>
                  <a:srgbClr val="FFFF00"/>
                </a:solidFill>
              </a:rPr>
              <a:t>Muscular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Dystrophy</a:t>
            </a:r>
            <a:r>
              <a:rPr lang="de-CH" sz="3600" dirty="0">
                <a:solidFill>
                  <a:srgbClr val="FFFF00"/>
                </a:solidFill>
              </a:rPr>
              <a:t>, </a:t>
            </a:r>
            <a:r>
              <a:rPr lang="de-CH" sz="3600" dirty="0" err="1">
                <a:solidFill>
                  <a:srgbClr val="FFFF00"/>
                </a:solidFill>
              </a:rPr>
              <a:t>Complications</a:t>
            </a:r>
            <a:endParaRPr lang="de-CH" sz="360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13313D6-6E4B-44EA-A309-DF82DC8860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de-CH" dirty="0"/>
              <a:t>17-year </a:t>
            </a:r>
            <a:r>
              <a:rPr lang="de-CH" dirty="0" err="1"/>
              <a:t>old</a:t>
            </a:r>
            <a:r>
              <a:rPr lang="de-CH" dirty="0"/>
              <a:t> </a:t>
            </a:r>
            <a:r>
              <a:rPr lang="de-CH" dirty="0">
                <a:solidFill>
                  <a:srgbClr val="FFFF00"/>
                </a:solidFill>
              </a:rPr>
              <a:t>Leon</a:t>
            </a:r>
            <a:r>
              <a:rPr lang="de-CH" dirty="0"/>
              <a:t> </a:t>
            </a:r>
            <a:r>
              <a:rPr lang="de-CH" dirty="0" err="1"/>
              <a:t>suffers</a:t>
            </a:r>
            <a:r>
              <a:rPr lang="de-CH" dirty="0"/>
              <a:t> </a:t>
            </a:r>
            <a:r>
              <a:rPr lang="de-CH" dirty="0" err="1"/>
              <a:t>since</a:t>
            </a:r>
            <a:r>
              <a:rPr lang="de-CH" dirty="0"/>
              <a:t> </a:t>
            </a:r>
            <a:r>
              <a:rPr lang="de-CH" dirty="0" err="1"/>
              <a:t>early</a:t>
            </a:r>
            <a:r>
              <a:rPr lang="de-CH" dirty="0"/>
              <a:t> </a:t>
            </a:r>
            <a:r>
              <a:rPr lang="de-CH" dirty="0" err="1"/>
              <a:t>childhood</a:t>
            </a:r>
            <a:r>
              <a:rPr lang="de-CH" dirty="0"/>
              <a:t> of a progressive  </a:t>
            </a:r>
            <a:r>
              <a:rPr lang="de-CH" dirty="0" err="1">
                <a:solidFill>
                  <a:srgbClr val="FFFF00"/>
                </a:solidFill>
              </a:rPr>
              <a:t>muscular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dystrophy</a:t>
            </a:r>
            <a:r>
              <a:rPr lang="de-CH" dirty="0">
                <a:solidFill>
                  <a:srgbClr val="FFFF00"/>
                </a:solidFill>
              </a:rPr>
              <a:t>, type Duchenne. </a:t>
            </a:r>
            <a:r>
              <a:rPr lang="de-CH" dirty="0" err="1"/>
              <a:t>Since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age</a:t>
            </a:r>
            <a:r>
              <a:rPr lang="de-CH" dirty="0"/>
              <a:t> of </a:t>
            </a:r>
            <a:r>
              <a:rPr lang="de-CH" dirty="0" err="1"/>
              <a:t>seven</a:t>
            </a:r>
            <a:r>
              <a:rPr lang="de-CH" dirty="0"/>
              <a:t> he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dependant</a:t>
            </a:r>
            <a:r>
              <a:rPr lang="de-CH" dirty="0"/>
              <a:t> on a </a:t>
            </a:r>
            <a:r>
              <a:rPr lang="de-CH" dirty="0" err="1"/>
              <a:t>wheelchair</a:t>
            </a:r>
            <a:r>
              <a:rPr lang="de-CH" dirty="0"/>
              <a:t>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741255DD-DFFF-4677-86EB-C81C6D6BC0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CH" dirty="0">
                <a:solidFill>
                  <a:srgbClr val="FFFF00"/>
                </a:solidFill>
              </a:rPr>
              <a:t>Clinical </a:t>
            </a:r>
            <a:r>
              <a:rPr lang="de-CH" dirty="0" err="1">
                <a:solidFill>
                  <a:srgbClr val="FFFF00"/>
                </a:solidFill>
              </a:rPr>
              <a:t>picture</a:t>
            </a:r>
            <a:endParaRPr lang="de-CH" dirty="0">
              <a:solidFill>
                <a:srgbClr val="FFFF00"/>
              </a:solidFill>
            </a:endParaRPr>
          </a:p>
          <a:p>
            <a:r>
              <a:rPr lang="de-CH" sz="2400" dirty="0"/>
              <a:t>Begin </a:t>
            </a:r>
            <a:r>
              <a:rPr lang="de-CH" sz="2400" dirty="0" err="1"/>
              <a:t>between</a:t>
            </a:r>
            <a:r>
              <a:rPr lang="de-CH" sz="2400" dirty="0"/>
              <a:t> 2-6 </a:t>
            </a:r>
            <a:r>
              <a:rPr lang="de-CH" sz="2400" dirty="0" err="1"/>
              <a:t>years</a:t>
            </a:r>
            <a:endParaRPr lang="de-CH" sz="2400" dirty="0"/>
          </a:p>
          <a:p>
            <a:r>
              <a:rPr lang="de-CH" sz="2400" dirty="0" err="1"/>
              <a:t>Waddling</a:t>
            </a:r>
            <a:endParaRPr lang="de-CH" sz="2400" dirty="0"/>
          </a:p>
          <a:p>
            <a:r>
              <a:rPr lang="de-CH" sz="2400" dirty="0"/>
              <a:t>Hyperlordosis</a:t>
            </a:r>
          </a:p>
          <a:p>
            <a:r>
              <a:rPr lang="de-CH" sz="2400" dirty="0" err="1"/>
              <a:t>Pseudohypertrophy</a:t>
            </a:r>
            <a:r>
              <a:rPr lang="de-CH" sz="2400" dirty="0"/>
              <a:t> of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calves</a:t>
            </a:r>
            <a:endParaRPr lang="de-CH" sz="2400" dirty="0"/>
          </a:p>
          <a:p>
            <a:r>
              <a:rPr lang="de-CH" sz="2400" dirty="0"/>
              <a:t>Gower-</a:t>
            </a:r>
            <a:r>
              <a:rPr lang="de-CH" sz="2400" dirty="0" err="1"/>
              <a:t>sign</a:t>
            </a:r>
            <a:endParaRPr lang="de-CH" sz="2400" dirty="0"/>
          </a:p>
          <a:p>
            <a:r>
              <a:rPr lang="de-CH" sz="2400" dirty="0"/>
              <a:t>Early </a:t>
            </a:r>
            <a:r>
              <a:rPr lang="de-CH" sz="2400" dirty="0" err="1"/>
              <a:t>dependancy</a:t>
            </a:r>
            <a:r>
              <a:rPr lang="de-CH" sz="2400" dirty="0"/>
              <a:t> on </a:t>
            </a:r>
            <a:r>
              <a:rPr lang="de-CH" sz="2400" dirty="0" err="1"/>
              <a:t>wheelchair</a:t>
            </a:r>
            <a:endParaRPr lang="de-CH" sz="2400" dirty="0"/>
          </a:p>
          <a:p>
            <a:pPr marL="0" indent="0">
              <a:buNone/>
            </a:pPr>
            <a:r>
              <a:rPr lang="de-CH" sz="2400" dirty="0" err="1">
                <a:solidFill>
                  <a:srgbClr val="FFFF00"/>
                </a:solidFill>
              </a:rPr>
              <a:t>Genetics</a:t>
            </a:r>
            <a:r>
              <a:rPr lang="de-CH" sz="2400" dirty="0">
                <a:solidFill>
                  <a:srgbClr val="FFFF00"/>
                </a:solidFill>
              </a:rPr>
              <a:t>:</a:t>
            </a:r>
            <a:r>
              <a:rPr lang="de-CH" sz="2400" dirty="0"/>
              <a:t>    X-chromosomal-</a:t>
            </a:r>
            <a:r>
              <a:rPr lang="de-CH" sz="2400" dirty="0" err="1"/>
              <a:t>recessiv</a:t>
            </a:r>
            <a:r>
              <a:rPr lang="de-CH" sz="2400" dirty="0"/>
              <a:t>,                	      50% </a:t>
            </a:r>
            <a:r>
              <a:rPr lang="de-CH" sz="2400" dirty="0" err="1"/>
              <a:t>spontaneous</a:t>
            </a:r>
            <a:r>
              <a:rPr lang="de-CH" sz="2400" dirty="0"/>
              <a:t> </a:t>
            </a:r>
            <a:r>
              <a:rPr lang="de-CH" sz="2400" dirty="0" err="1"/>
              <a:t>mutations</a:t>
            </a:r>
            <a:endParaRPr lang="de-CH" sz="2400" dirty="0"/>
          </a:p>
          <a:p>
            <a:pPr marL="0" indent="0">
              <a:buNone/>
            </a:pPr>
            <a:r>
              <a:rPr lang="de-CH" sz="2400" dirty="0">
                <a:solidFill>
                  <a:srgbClr val="FFFF00"/>
                </a:solidFill>
              </a:rPr>
              <a:t>Diagnosis:</a:t>
            </a:r>
            <a:r>
              <a:rPr lang="de-CH" sz="2400" dirty="0"/>
              <a:t> CPK </a:t>
            </a:r>
            <a:r>
              <a:rPr lang="de-CH" sz="2400" dirty="0" err="1"/>
              <a:t>elevated</a:t>
            </a:r>
            <a:r>
              <a:rPr lang="de-CH" sz="2400" dirty="0"/>
              <a:t>, typ. EMG</a:t>
            </a:r>
          </a:p>
          <a:p>
            <a:pPr marL="0" indent="0">
              <a:buNone/>
            </a:pPr>
            <a:r>
              <a:rPr lang="de-CH" sz="2400" dirty="0">
                <a:solidFill>
                  <a:srgbClr val="FFFF00"/>
                </a:solidFill>
              </a:rPr>
              <a:t>Prognose:</a:t>
            </a:r>
            <a:r>
              <a:rPr lang="de-CH" sz="2400" dirty="0"/>
              <a:t> 75% </a:t>
            </a:r>
            <a:r>
              <a:rPr lang="de-CH" sz="2400" dirty="0" err="1"/>
              <a:t>mortality</a:t>
            </a:r>
            <a:r>
              <a:rPr lang="de-CH" sz="2400" dirty="0"/>
              <a:t> </a:t>
            </a:r>
            <a:r>
              <a:rPr lang="de-CH" sz="2400" dirty="0" err="1"/>
              <a:t>before</a:t>
            </a:r>
            <a:r>
              <a:rPr lang="de-CH" sz="2400" dirty="0"/>
              <a:t> </a:t>
            </a:r>
            <a:r>
              <a:rPr lang="de-CH" sz="2400" dirty="0" err="1"/>
              <a:t>age</a:t>
            </a:r>
            <a:r>
              <a:rPr lang="de-CH" sz="2400" dirty="0"/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4271805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3EEEBA9A-2E35-4078-999B-09FF79726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8520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Gower </a:t>
            </a:r>
            <a:r>
              <a:rPr lang="de-CH" sz="3600" dirty="0" err="1">
                <a:solidFill>
                  <a:srgbClr val="FFFF00"/>
                </a:solidFill>
              </a:rPr>
              <a:t>sign</a:t>
            </a:r>
            <a:endParaRPr lang="de-CH" sz="360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1B2FC8BF-3A1C-4AE3-B15B-1D2DD8C98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xmlns="" id="{5BDE6D3D-6871-41E5-B829-6388EA415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125197"/>
              </p:ext>
            </p:extLst>
          </p:nvPr>
        </p:nvGraphicFramePr>
        <p:xfrm>
          <a:off x="2496519" y="1218051"/>
          <a:ext cx="6910953" cy="4958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Acrobat Document" r:id="rId3" imgW="5429042" imgH="3895487" progId="AcroExch.Document.DC">
                  <p:embed/>
                </p:oleObj>
              </mc:Choice>
              <mc:Fallback>
                <p:oleObj name="Acrobat Document" r:id="rId3" imgW="5429042" imgH="389548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6519" y="1218051"/>
                        <a:ext cx="6910953" cy="4958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187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646E3B6-F681-4E37-8E62-630826EE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EDC85B5-3104-477D-A4B4-804366689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9898"/>
            <a:ext cx="10515600" cy="52470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dirty="0" err="1">
                <a:solidFill>
                  <a:srgbClr val="FFFF00"/>
                </a:solidFill>
              </a:rPr>
              <a:t>Past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history</a:t>
            </a:r>
            <a:r>
              <a:rPr lang="de-CH" dirty="0">
                <a:solidFill>
                  <a:srgbClr val="FFFF00"/>
                </a:solidFill>
              </a:rPr>
              <a:t>: </a:t>
            </a:r>
          </a:p>
          <a:p>
            <a:r>
              <a:rPr lang="de-CH" dirty="0">
                <a:solidFill>
                  <a:srgbClr val="FFFF00"/>
                </a:solidFill>
              </a:rPr>
              <a:t>Sepia </a:t>
            </a:r>
            <a:r>
              <a:rPr lang="de-CH" dirty="0"/>
              <a:t>and </a:t>
            </a:r>
            <a:r>
              <a:rPr lang="de-CH" dirty="0" err="1"/>
              <a:t>later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Lycopodium</a:t>
            </a:r>
            <a:r>
              <a:rPr lang="de-CH" dirty="0"/>
              <a:t> </a:t>
            </a:r>
            <a:r>
              <a:rPr lang="de-CH" dirty="0" err="1"/>
              <a:t>helped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protect</a:t>
            </a:r>
            <a:r>
              <a:rPr lang="de-CH" dirty="0"/>
              <a:t> </a:t>
            </a:r>
            <a:r>
              <a:rPr lang="de-CH" dirty="0" err="1"/>
              <a:t>him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frequent </a:t>
            </a:r>
            <a:r>
              <a:rPr lang="de-CH" dirty="0" err="1"/>
              <a:t>respiratory</a:t>
            </a:r>
            <a:r>
              <a:rPr lang="de-CH" dirty="0"/>
              <a:t> </a:t>
            </a:r>
            <a:r>
              <a:rPr lang="de-CH" dirty="0" err="1"/>
              <a:t>tract</a:t>
            </a:r>
            <a:r>
              <a:rPr lang="de-CH" dirty="0"/>
              <a:t> </a:t>
            </a:r>
            <a:r>
              <a:rPr lang="de-CH" dirty="0" err="1"/>
              <a:t>infections</a:t>
            </a:r>
            <a:r>
              <a:rPr lang="de-CH" dirty="0"/>
              <a:t>. He </a:t>
            </a:r>
            <a:r>
              <a:rPr lang="de-CH" dirty="0" err="1"/>
              <a:t>went</a:t>
            </a:r>
            <a:r>
              <a:rPr lang="de-CH" dirty="0"/>
              <a:t> </a:t>
            </a:r>
            <a:r>
              <a:rPr lang="de-CH" dirty="0" err="1"/>
              <a:t>rather</a:t>
            </a:r>
            <a:r>
              <a:rPr lang="de-CH" dirty="0"/>
              <a:t> </a:t>
            </a:r>
            <a:r>
              <a:rPr lang="de-CH" dirty="0" err="1"/>
              <a:t>well</a:t>
            </a:r>
            <a:r>
              <a:rPr lang="de-CH" dirty="0"/>
              <a:t> </a:t>
            </a:r>
            <a:r>
              <a:rPr lang="de-CH" dirty="0" err="1"/>
              <a:t>up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now</a:t>
            </a:r>
            <a:r>
              <a:rPr lang="de-CH" dirty="0"/>
              <a:t>.</a:t>
            </a:r>
          </a:p>
          <a:p>
            <a:pPr marL="0" indent="0">
              <a:buNone/>
            </a:pPr>
            <a:r>
              <a:rPr lang="de-CH" dirty="0" err="1">
                <a:solidFill>
                  <a:srgbClr val="FFFF00"/>
                </a:solidFill>
              </a:rPr>
              <a:t>Actual</a:t>
            </a:r>
            <a:r>
              <a:rPr lang="de-CH" dirty="0">
                <a:solidFill>
                  <a:srgbClr val="FFFF00"/>
                </a:solidFill>
              </a:rPr>
              <a:t> Problems:</a:t>
            </a:r>
            <a:r>
              <a:rPr lang="de-CH" dirty="0"/>
              <a:t> </a:t>
            </a:r>
          </a:p>
          <a:p>
            <a:r>
              <a:rPr lang="de-CH" dirty="0" err="1"/>
              <a:t>Since</a:t>
            </a:r>
            <a:r>
              <a:rPr lang="de-CH" dirty="0"/>
              <a:t> one </a:t>
            </a:r>
            <a:r>
              <a:rPr lang="de-CH" dirty="0" err="1"/>
              <a:t>year</a:t>
            </a:r>
            <a:r>
              <a:rPr lang="de-CH" dirty="0"/>
              <a:t> </a:t>
            </a:r>
            <a:r>
              <a:rPr lang="de-CH" dirty="0" err="1"/>
              <a:t>increasing</a:t>
            </a:r>
            <a:r>
              <a:rPr lang="de-CH" dirty="0"/>
              <a:t> </a:t>
            </a:r>
            <a:r>
              <a:rPr lang="de-CH" dirty="0" err="1"/>
              <a:t>frequency</a:t>
            </a:r>
            <a:r>
              <a:rPr lang="de-CH" dirty="0"/>
              <a:t> of </a:t>
            </a:r>
            <a:r>
              <a:rPr lang="de-CH" dirty="0" err="1">
                <a:solidFill>
                  <a:srgbClr val="FFFF00"/>
                </a:solidFill>
              </a:rPr>
              <a:t>respiratory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tract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infections</a:t>
            </a:r>
            <a:endParaRPr lang="de-CH" dirty="0">
              <a:solidFill>
                <a:srgbClr val="FFFF00"/>
              </a:solidFill>
            </a:endParaRPr>
          </a:p>
          <a:p>
            <a:r>
              <a:rPr lang="de-CH" dirty="0" err="1">
                <a:solidFill>
                  <a:srgbClr val="FFFF00"/>
                </a:solidFill>
              </a:rPr>
              <a:t>Headaches</a:t>
            </a:r>
            <a:r>
              <a:rPr lang="de-CH" dirty="0"/>
              <a:t> at </a:t>
            </a:r>
            <a:r>
              <a:rPr lang="de-CH" dirty="0" err="1"/>
              <a:t>night</a:t>
            </a:r>
            <a:endParaRPr lang="de-CH" dirty="0"/>
          </a:p>
          <a:p>
            <a:r>
              <a:rPr lang="de-CH" dirty="0" err="1">
                <a:solidFill>
                  <a:srgbClr val="FFFF00"/>
                </a:solidFill>
              </a:rPr>
              <a:t>Inability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to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sleep</a:t>
            </a:r>
            <a:r>
              <a:rPr lang="de-CH" dirty="0"/>
              <a:t>. </a:t>
            </a:r>
          </a:p>
          <a:p>
            <a:r>
              <a:rPr lang="de-CH" dirty="0" err="1">
                <a:solidFill>
                  <a:srgbClr val="FFFF00"/>
                </a:solidFill>
              </a:rPr>
              <a:t>Urge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to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defecate</a:t>
            </a:r>
            <a:r>
              <a:rPr lang="de-CH" dirty="0">
                <a:solidFill>
                  <a:srgbClr val="FFFF00"/>
                </a:solidFill>
              </a:rPr>
              <a:t> upon </a:t>
            </a:r>
            <a:r>
              <a:rPr lang="de-CH" dirty="0" err="1">
                <a:solidFill>
                  <a:srgbClr val="FFFF00"/>
                </a:solidFill>
              </a:rPr>
              <a:t>awaking</a:t>
            </a:r>
            <a:r>
              <a:rPr lang="de-CH" dirty="0">
                <a:solidFill>
                  <a:srgbClr val="FFFF00"/>
                </a:solidFill>
              </a:rPr>
              <a:t>, </a:t>
            </a:r>
            <a:r>
              <a:rPr lang="de-CH" dirty="0" err="1">
                <a:solidFill>
                  <a:srgbClr val="FFFF00"/>
                </a:solidFill>
              </a:rPr>
              <a:t>diarrhea</a:t>
            </a:r>
            <a:r>
              <a:rPr lang="de-CH" dirty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r>
              <a:rPr lang="de-CH" dirty="0"/>
              <a:t>	Leon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six</a:t>
            </a:r>
            <a:r>
              <a:rPr lang="de-CH" dirty="0"/>
              <a:t> </a:t>
            </a:r>
            <a:r>
              <a:rPr lang="de-CH" dirty="0" err="1"/>
              <a:t>feet</a:t>
            </a:r>
            <a:r>
              <a:rPr lang="de-CH" dirty="0"/>
              <a:t> </a:t>
            </a:r>
            <a:r>
              <a:rPr lang="de-CH" dirty="0" err="1"/>
              <a:t>tall</a:t>
            </a:r>
            <a:r>
              <a:rPr lang="de-CH" dirty="0"/>
              <a:t> and </a:t>
            </a:r>
            <a:r>
              <a:rPr lang="de-CH" dirty="0" err="1"/>
              <a:t>overweight</a:t>
            </a:r>
            <a:r>
              <a:rPr lang="de-CH" dirty="0"/>
              <a:t>: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quite</a:t>
            </a:r>
            <a:r>
              <a:rPr lang="de-CH" dirty="0"/>
              <a:t> a </a:t>
            </a:r>
            <a:r>
              <a:rPr lang="de-CH" dirty="0" err="1"/>
              <a:t>peace</a:t>
            </a:r>
            <a:r>
              <a:rPr lang="de-CH" dirty="0"/>
              <a:t> of </a:t>
            </a:r>
            <a:r>
              <a:rPr lang="de-CH" dirty="0" err="1"/>
              <a:t>work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	bring </a:t>
            </a:r>
            <a:r>
              <a:rPr lang="de-CH" dirty="0" err="1"/>
              <a:t>him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toilette</a:t>
            </a:r>
            <a:r>
              <a:rPr lang="de-CH" dirty="0"/>
              <a:t>. Every </a:t>
            </a:r>
            <a:r>
              <a:rPr lang="de-CH" dirty="0" err="1"/>
              <a:t>morning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a </a:t>
            </a:r>
            <a:r>
              <a:rPr lang="de-CH" dirty="0" err="1"/>
              <a:t>drama</a:t>
            </a:r>
            <a:r>
              <a:rPr lang="de-CH" dirty="0"/>
              <a:t>.</a:t>
            </a:r>
          </a:p>
          <a:p>
            <a:r>
              <a:rPr lang="de-CH" dirty="0" err="1">
                <a:solidFill>
                  <a:srgbClr val="FFFF00"/>
                </a:solidFill>
              </a:rPr>
              <a:t>Irritability</a:t>
            </a:r>
            <a:r>
              <a:rPr lang="de-CH" dirty="0">
                <a:solidFill>
                  <a:srgbClr val="FFFF00"/>
                </a:solidFill>
              </a:rPr>
              <a:t>, </a:t>
            </a:r>
            <a:r>
              <a:rPr lang="de-CH" dirty="0" err="1">
                <a:solidFill>
                  <a:srgbClr val="FFFF00"/>
                </a:solidFill>
              </a:rPr>
              <a:t>fits</a:t>
            </a:r>
            <a:r>
              <a:rPr lang="de-CH" dirty="0">
                <a:solidFill>
                  <a:srgbClr val="FFFF00"/>
                </a:solidFill>
              </a:rPr>
              <a:t> of rage and </a:t>
            </a:r>
            <a:r>
              <a:rPr lang="de-CH" dirty="0" err="1">
                <a:solidFill>
                  <a:srgbClr val="FFFF00"/>
                </a:solidFill>
              </a:rPr>
              <a:t>fears</a:t>
            </a:r>
            <a:r>
              <a:rPr lang="de-CH" dirty="0">
                <a:solidFill>
                  <a:srgbClr val="FFFF00"/>
                </a:solidFill>
              </a:rPr>
              <a:t>.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76474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4F24AFD-3226-442A-9101-45D2D8F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7900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Checklist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98B8900-9F91-4C46-AB3D-7C240C984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3026"/>
            <a:ext cx="5181600" cy="48339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sz="2400" dirty="0" err="1">
                <a:solidFill>
                  <a:srgbClr val="FFFF00"/>
                </a:solidFill>
              </a:rPr>
              <a:t>Respiratory</a:t>
            </a:r>
            <a:r>
              <a:rPr lang="de-CH" sz="2400" dirty="0">
                <a:solidFill>
                  <a:srgbClr val="FFFF00"/>
                </a:solidFill>
              </a:rPr>
              <a:t> </a:t>
            </a:r>
            <a:r>
              <a:rPr lang="de-CH" sz="2400" dirty="0" err="1">
                <a:solidFill>
                  <a:srgbClr val="FFFF00"/>
                </a:solidFill>
              </a:rPr>
              <a:t>tract</a:t>
            </a:r>
            <a:r>
              <a:rPr lang="de-CH" sz="2400" dirty="0">
                <a:solidFill>
                  <a:srgbClr val="FFFF00"/>
                </a:solidFill>
              </a:rPr>
              <a:t> </a:t>
            </a:r>
            <a:r>
              <a:rPr lang="de-CH" sz="2400" dirty="0" err="1">
                <a:solidFill>
                  <a:srgbClr val="FFFF00"/>
                </a:solidFill>
              </a:rPr>
              <a:t>infections</a:t>
            </a:r>
            <a:endParaRPr lang="de-CH" sz="2400" dirty="0">
              <a:solidFill>
                <a:srgbClr val="FFFF00"/>
              </a:solidFill>
            </a:endParaRPr>
          </a:p>
          <a:p>
            <a:r>
              <a:rPr lang="de-CH" sz="2000" dirty="0" err="1"/>
              <a:t>Coryza</a:t>
            </a:r>
            <a:r>
              <a:rPr lang="de-CH" sz="2000" dirty="0"/>
              <a:t> </a:t>
            </a:r>
            <a:r>
              <a:rPr lang="de-CH" sz="2000" dirty="0" err="1"/>
              <a:t>with</a:t>
            </a:r>
            <a:r>
              <a:rPr lang="de-CH" sz="2000" dirty="0"/>
              <a:t> </a:t>
            </a:r>
            <a:r>
              <a:rPr lang="de-CH" sz="2000" dirty="0" err="1"/>
              <a:t>yellow</a:t>
            </a:r>
            <a:r>
              <a:rPr lang="de-CH" sz="2000" dirty="0"/>
              <a:t> </a:t>
            </a:r>
            <a:r>
              <a:rPr lang="de-CH" sz="2000" dirty="0" err="1"/>
              <a:t>discharge</a:t>
            </a:r>
            <a:endParaRPr lang="de-CH" sz="2000" dirty="0"/>
          </a:p>
          <a:p>
            <a:r>
              <a:rPr lang="de-CH" sz="2000" dirty="0" err="1"/>
              <a:t>Rattling</a:t>
            </a:r>
            <a:r>
              <a:rPr lang="de-CH" sz="2000" dirty="0"/>
              <a:t> </a:t>
            </a:r>
            <a:r>
              <a:rPr lang="de-CH" sz="2000" dirty="0" err="1"/>
              <a:t>respiration</a:t>
            </a:r>
            <a:endParaRPr lang="de-CH" sz="2000" dirty="0"/>
          </a:p>
          <a:p>
            <a:r>
              <a:rPr lang="de-CH" sz="2000" dirty="0" err="1"/>
              <a:t>Cough</a:t>
            </a:r>
            <a:r>
              <a:rPr lang="de-CH" sz="2000" dirty="0"/>
              <a:t> </a:t>
            </a:r>
            <a:r>
              <a:rPr lang="de-CH" sz="2000" dirty="0" err="1"/>
              <a:t>with</a:t>
            </a:r>
            <a:r>
              <a:rPr lang="de-CH" sz="2000" dirty="0"/>
              <a:t> </a:t>
            </a:r>
            <a:r>
              <a:rPr lang="de-CH" sz="2000" dirty="0" err="1"/>
              <a:t>yellow</a:t>
            </a:r>
            <a:r>
              <a:rPr lang="de-CH" sz="2000" dirty="0"/>
              <a:t> </a:t>
            </a:r>
            <a:r>
              <a:rPr lang="de-CH" sz="2000" dirty="0" err="1"/>
              <a:t>expectoration</a:t>
            </a:r>
            <a:endParaRPr lang="de-CH" sz="2000" dirty="0"/>
          </a:p>
          <a:p>
            <a:r>
              <a:rPr lang="de-CH" sz="2000" dirty="0"/>
              <a:t>&lt; Cold , </a:t>
            </a:r>
            <a:r>
              <a:rPr lang="de-CH" sz="2000" dirty="0" err="1"/>
              <a:t>when</a:t>
            </a:r>
            <a:r>
              <a:rPr lang="de-CH" sz="2000" dirty="0"/>
              <a:t> </a:t>
            </a:r>
            <a:r>
              <a:rPr lang="de-CH" sz="2000" dirty="0" err="1"/>
              <a:t>getting</a:t>
            </a:r>
            <a:r>
              <a:rPr lang="de-CH" sz="2000" dirty="0"/>
              <a:t> </a:t>
            </a:r>
            <a:r>
              <a:rPr lang="de-CH" sz="2000" dirty="0" err="1"/>
              <a:t>cold</a:t>
            </a:r>
            <a:r>
              <a:rPr lang="de-CH" sz="2000" dirty="0"/>
              <a:t>-P</a:t>
            </a:r>
          </a:p>
          <a:p>
            <a:r>
              <a:rPr lang="de-CH" sz="2000" dirty="0"/>
              <a:t>&lt; Cold in general-P</a:t>
            </a:r>
          </a:p>
          <a:p>
            <a:r>
              <a:rPr lang="de-CH" sz="2000" dirty="0"/>
              <a:t>&lt; Movement-P</a:t>
            </a:r>
          </a:p>
          <a:p>
            <a:r>
              <a:rPr lang="de-CH" sz="2000" dirty="0"/>
              <a:t>&gt; </a:t>
            </a:r>
            <a:r>
              <a:rPr lang="de-CH" sz="2000" dirty="0" err="1"/>
              <a:t>Lying</a:t>
            </a:r>
            <a:r>
              <a:rPr lang="de-CH" sz="2000" dirty="0"/>
              <a:t> on back-P</a:t>
            </a:r>
          </a:p>
          <a:p>
            <a:pPr marL="0" indent="0">
              <a:buNone/>
            </a:pPr>
            <a:r>
              <a:rPr lang="de-CH" sz="2400" dirty="0" err="1">
                <a:solidFill>
                  <a:srgbClr val="FFFF00"/>
                </a:solidFill>
              </a:rPr>
              <a:t>Mind</a:t>
            </a:r>
            <a:endParaRPr lang="de-CH" sz="2400" dirty="0">
              <a:solidFill>
                <a:srgbClr val="FFFF00"/>
              </a:solidFill>
            </a:endParaRPr>
          </a:p>
          <a:p>
            <a:r>
              <a:rPr lang="de-CH" sz="2000" dirty="0" err="1"/>
              <a:t>Irritability</a:t>
            </a:r>
            <a:r>
              <a:rPr lang="de-CH" sz="2000" dirty="0"/>
              <a:t>-P</a:t>
            </a:r>
          </a:p>
          <a:p>
            <a:r>
              <a:rPr lang="de-CH" sz="2000" dirty="0" err="1"/>
              <a:t>Fears</a:t>
            </a:r>
            <a:endParaRPr lang="de-CH" sz="2000" dirty="0"/>
          </a:p>
          <a:p>
            <a:r>
              <a:rPr lang="de-CH" sz="2000" dirty="0"/>
              <a:t>&gt; Light-P</a:t>
            </a:r>
          </a:p>
          <a:p>
            <a:endParaRPr lang="de-CH" sz="2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A573FECC-EABE-4595-AA96-26F8ADA6D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28750"/>
            <a:ext cx="5181600" cy="47482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sz="2400" dirty="0" err="1">
                <a:solidFill>
                  <a:srgbClr val="FFFF00"/>
                </a:solidFill>
              </a:rPr>
              <a:t>Diarrhea</a:t>
            </a:r>
            <a:endParaRPr lang="de-CH" sz="2400" dirty="0">
              <a:solidFill>
                <a:srgbClr val="FFFF00"/>
              </a:solidFill>
            </a:endParaRPr>
          </a:p>
          <a:p>
            <a:r>
              <a:rPr lang="de-CH" sz="2000" dirty="0" err="1"/>
              <a:t>Urge</a:t>
            </a:r>
            <a:r>
              <a:rPr lang="de-CH" sz="2000" dirty="0"/>
              <a:t> </a:t>
            </a:r>
            <a:r>
              <a:rPr lang="de-CH" sz="2000" dirty="0" err="1"/>
              <a:t>to</a:t>
            </a:r>
            <a:r>
              <a:rPr lang="de-CH" sz="2000" dirty="0"/>
              <a:t> </a:t>
            </a:r>
            <a:r>
              <a:rPr lang="de-CH" sz="2000" dirty="0" err="1"/>
              <a:t>defecate</a:t>
            </a:r>
            <a:endParaRPr lang="de-CH" sz="2000" dirty="0"/>
          </a:p>
          <a:p>
            <a:r>
              <a:rPr lang="de-CH" sz="2000" dirty="0" err="1"/>
              <a:t>Painless</a:t>
            </a:r>
            <a:r>
              <a:rPr lang="de-CH" sz="2000" dirty="0"/>
              <a:t> </a:t>
            </a:r>
            <a:r>
              <a:rPr lang="de-CH" sz="2000" dirty="0" err="1"/>
              <a:t>diarrhea</a:t>
            </a:r>
            <a:endParaRPr lang="de-CH" sz="2000" dirty="0"/>
          </a:p>
          <a:p>
            <a:r>
              <a:rPr lang="de-CH" sz="2000" dirty="0"/>
              <a:t>Hunger-P</a:t>
            </a:r>
          </a:p>
          <a:p>
            <a:r>
              <a:rPr lang="de-CH" sz="2000" dirty="0"/>
              <a:t>&lt; Upon </a:t>
            </a:r>
            <a:r>
              <a:rPr lang="de-CH" sz="2000" dirty="0" err="1"/>
              <a:t>awaking</a:t>
            </a:r>
            <a:r>
              <a:rPr lang="de-CH" sz="2000" dirty="0"/>
              <a:t>-P</a:t>
            </a:r>
          </a:p>
          <a:p>
            <a:pPr marL="0" indent="0">
              <a:buNone/>
            </a:pPr>
            <a:r>
              <a:rPr lang="de-CH" sz="2400" dirty="0">
                <a:solidFill>
                  <a:srgbClr val="FFFF00"/>
                </a:solidFill>
              </a:rPr>
              <a:t>Additional </a:t>
            </a:r>
            <a:r>
              <a:rPr lang="de-CH" sz="2400" dirty="0" err="1">
                <a:solidFill>
                  <a:srgbClr val="FFFF00"/>
                </a:solidFill>
              </a:rPr>
              <a:t>symptoms</a:t>
            </a:r>
            <a:endParaRPr lang="de-CH" sz="2400" dirty="0">
              <a:solidFill>
                <a:srgbClr val="FFFF00"/>
              </a:solidFill>
            </a:endParaRPr>
          </a:p>
          <a:p>
            <a:r>
              <a:rPr lang="de-CH" sz="2000" dirty="0" err="1"/>
              <a:t>Waking</a:t>
            </a:r>
            <a:r>
              <a:rPr lang="de-CH" sz="2000" dirty="0"/>
              <a:t> </a:t>
            </a:r>
            <a:r>
              <a:rPr lang="de-CH" sz="2000" dirty="0" err="1"/>
              <a:t>frequently</a:t>
            </a:r>
            <a:r>
              <a:rPr lang="de-CH" sz="2000" dirty="0"/>
              <a:t> at </a:t>
            </a:r>
            <a:r>
              <a:rPr lang="de-CH" sz="2000" dirty="0" err="1"/>
              <a:t>night</a:t>
            </a:r>
            <a:endParaRPr lang="de-CH" sz="2000" dirty="0"/>
          </a:p>
          <a:p>
            <a:r>
              <a:rPr lang="de-CH" sz="2000" dirty="0" err="1"/>
              <a:t>Headaches</a:t>
            </a:r>
            <a:endParaRPr lang="de-CH" sz="2000" dirty="0"/>
          </a:p>
          <a:p>
            <a:r>
              <a:rPr lang="de-CH" sz="2000" dirty="0"/>
              <a:t>Sweat </a:t>
            </a:r>
            <a:r>
              <a:rPr lang="de-CH" sz="2000" dirty="0" err="1"/>
              <a:t>smelly</a:t>
            </a:r>
            <a:endParaRPr lang="de-CH" sz="2000" dirty="0"/>
          </a:p>
          <a:p>
            <a:r>
              <a:rPr lang="de-CH" sz="2000" dirty="0"/>
              <a:t>Skin </a:t>
            </a:r>
            <a:r>
              <a:rPr lang="de-CH" sz="2000" dirty="0" err="1"/>
              <a:t>scaly</a:t>
            </a:r>
            <a:endParaRPr lang="de-CH" sz="2000" dirty="0"/>
          </a:p>
          <a:p>
            <a:pPr marL="0" indent="0">
              <a:buNone/>
            </a:pPr>
            <a:r>
              <a:rPr lang="de-CH" sz="2400" dirty="0" err="1">
                <a:solidFill>
                  <a:srgbClr val="FFFF00"/>
                </a:solidFill>
              </a:rPr>
              <a:t>Muscular</a:t>
            </a:r>
            <a:r>
              <a:rPr lang="de-CH" sz="2400" dirty="0">
                <a:solidFill>
                  <a:srgbClr val="FFFF00"/>
                </a:solidFill>
              </a:rPr>
              <a:t> </a:t>
            </a:r>
            <a:r>
              <a:rPr lang="de-CH" sz="2400" dirty="0" err="1">
                <a:solidFill>
                  <a:srgbClr val="FFFF00"/>
                </a:solidFill>
              </a:rPr>
              <a:t>dystrophy</a:t>
            </a:r>
            <a:endParaRPr lang="de-CH" sz="2400" dirty="0">
              <a:solidFill>
                <a:srgbClr val="FFFF00"/>
              </a:solidFill>
            </a:endParaRPr>
          </a:p>
          <a:p>
            <a:r>
              <a:rPr lang="de-CH" sz="2000" dirty="0" err="1"/>
              <a:t>Muscles</a:t>
            </a:r>
            <a:r>
              <a:rPr lang="de-CH" sz="2000" dirty="0"/>
              <a:t> </a:t>
            </a:r>
            <a:r>
              <a:rPr lang="de-CH" sz="2000" dirty="0" err="1"/>
              <a:t>flabby</a:t>
            </a:r>
            <a:r>
              <a:rPr lang="de-CH" sz="2000" dirty="0"/>
              <a:t>-P</a:t>
            </a:r>
          </a:p>
          <a:p>
            <a:pPr marL="0" indent="0">
              <a:buNone/>
            </a:pP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1811464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445406FF-832E-42B5-9EDC-04F8DB326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 err="1">
                <a:solidFill>
                  <a:srgbClr val="FFFF00"/>
                </a:solidFill>
              </a:rPr>
              <a:t>How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to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proceed</a:t>
            </a:r>
            <a:r>
              <a:rPr lang="de-CH" sz="3600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B855DC72-841A-429F-B8FF-D76855C14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10993" cy="4351338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1. Underlying </a:t>
            </a:r>
            <a:r>
              <a:rPr lang="de-CH" dirty="0" err="1"/>
              <a:t>disease</a:t>
            </a:r>
            <a:r>
              <a:rPr lang="de-CH" dirty="0"/>
              <a:t>: </a:t>
            </a:r>
            <a:r>
              <a:rPr lang="de-CH" dirty="0" err="1"/>
              <a:t>Muscular</a:t>
            </a:r>
            <a:r>
              <a:rPr lang="de-CH" dirty="0"/>
              <a:t> </a:t>
            </a:r>
            <a:r>
              <a:rPr lang="de-CH" dirty="0" err="1"/>
              <a:t>dystrophy</a:t>
            </a:r>
            <a:endParaRPr lang="de-CH" dirty="0"/>
          </a:p>
          <a:p>
            <a:pPr marL="0" indent="0">
              <a:buNone/>
            </a:pPr>
            <a:r>
              <a:rPr lang="de-CH" dirty="0"/>
              <a:t>2. </a:t>
            </a:r>
            <a:r>
              <a:rPr lang="de-CH" dirty="0" err="1"/>
              <a:t>Subacute</a:t>
            </a:r>
            <a:r>
              <a:rPr lang="de-CH" dirty="0"/>
              <a:t> Symptoms: </a:t>
            </a:r>
            <a:r>
              <a:rPr lang="de-CH" dirty="0" err="1"/>
              <a:t>Respiratory</a:t>
            </a:r>
            <a:r>
              <a:rPr lang="de-CH" dirty="0"/>
              <a:t> </a:t>
            </a:r>
            <a:r>
              <a:rPr lang="de-CH" dirty="0" err="1"/>
              <a:t>tract</a:t>
            </a:r>
            <a:r>
              <a:rPr lang="de-CH" dirty="0"/>
              <a:t> </a:t>
            </a:r>
            <a:r>
              <a:rPr lang="de-CH" dirty="0" err="1"/>
              <a:t>infections</a:t>
            </a:r>
            <a:r>
              <a:rPr lang="de-CH" dirty="0"/>
              <a:t>, </a:t>
            </a:r>
            <a:r>
              <a:rPr lang="de-CH" dirty="0" err="1"/>
              <a:t>Diarrhea</a:t>
            </a:r>
            <a:r>
              <a:rPr lang="de-CH" dirty="0"/>
              <a:t>, Depression</a:t>
            </a:r>
          </a:p>
          <a:p>
            <a:pPr marL="0" indent="0">
              <a:buNone/>
            </a:pPr>
            <a:r>
              <a:rPr lang="de-CH" dirty="0"/>
              <a:t>3. Additional </a:t>
            </a:r>
            <a:r>
              <a:rPr lang="de-CH" dirty="0" err="1"/>
              <a:t>symptoms</a:t>
            </a:r>
            <a:r>
              <a:rPr lang="de-CH" dirty="0"/>
              <a:t>: Sleep </a:t>
            </a:r>
            <a:r>
              <a:rPr lang="de-CH" dirty="0" err="1"/>
              <a:t>disorder</a:t>
            </a:r>
            <a:r>
              <a:rPr lang="de-CH" dirty="0"/>
              <a:t>, </a:t>
            </a:r>
            <a:r>
              <a:rPr lang="de-CH" dirty="0" err="1"/>
              <a:t>headaches</a:t>
            </a: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 err="1">
                <a:solidFill>
                  <a:srgbClr val="FFFF00"/>
                </a:solidFill>
              </a:rPr>
              <a:t>What</a:t>
            </a:r>
            <a:r>
              <a:rPr lang="de-CH" dirty="0">
                <a:solidFill>
                  <a:srgbClr val="FFFF00"/>
                </a:solidFill>
              </a:rPr>
              <a:t> do </a:t>
            </a:r>
            <a:r>
              <a:rPr lang="de-CH" dirty="0" err="1">
                <a:solidFill>
                  <a:srgbClr val="FFFF00"/>
                </a:solidFill>
              </a:rPr>
              <a:t>we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take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for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repertorisation</a:t>
            </a:r>
            <a:r>
              <a:rPr lang="de-CH" dirty="0">
                <a:solidFill>
                  <a:srgbClr val="FFFF00"/>
                </a:solidFill>
              </a:rPr>
              <a:t>?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7987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51CB782-0472-4609-B6DD-60951A54B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Hering: Most </a:t>
            </a:r>
            <a:r>
              <a:rPr lang="de-CH" sz="3600" dirty="0" err="1">
                <a:solidFill>
                  <a:srgbClr val="FFFF00"/>
                </a:solidFill>
              </a:rPr>
              <a:t>recent</a:t>
            </a:r>
            <a:r>
              <a:rPr lang="de-CH" sz="3600" dirty="0">
                <a:solidFill>
                  <a:srgbClr val="FFFF00"/>
                </a:solidFill>
              </a:rPr>
              <a:t> Symptoms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833C4565-7EA4-4D1F-A3EA-FE298A6194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sz="2400" dirty="0">
                <a:solidFill>
                  <a:srgbClr val="FFFF00"/>
                </a:solidFill>
              </a:rPr>
              <a:t>Polar Symptoms of Airways, GIT und </a:t>
            </a:r>
            <a:r>
              <a:rPr lang="de-CH" sz="2400" dirty="0" err="1">
                <a:solidFill>
                  <a:srgbClr val="FFFF00"/>
                </a:solidFill>
              </a:rPr>
              <a:t>Mind</a:t>
            </a:r>
            <a:endParaRPr lang="de-CH" sz="2400" dirty="0">
              <a:solidFill>
                <a:srgbClr val="FFFF00"/>
              </a:solidFill>
            </a:endParaRPr>
          </a:p>
          <a:p>
            <a:r>
              <a:rPr lang="de-CH" sz="2400" dirty="0"/>
              <a:t>&lt; Cold, </a:t>
            </a:r>
            <a:r>
              <a:rPr lang="de-CH" sz="2400" dirty="0" err="1"/>
              <a:t>when</a:t>
            </a:r>
            <a:r>
              <a:rPr lang="de-CH" sz="2400" dirty="0"/>
              <a:t> </a:t>
            </a:r>
            <a:r>
              <a:rPr lang="de-CH" sz="2400" dirty="0" err="1"/>
              <a:t>getting</a:t>
            </a:r>
            <a:r>
              <a:rPr lang="de-CH" sz="2400" dirty="0"/>
              <a:t> </a:t>
            </a:r>
            <a:r>
              <a:rPr lang="de-CH" sz="2400" dirty="0" err="1"/>
              <a:t>cold</a:t>
            </a:r>
            <a:r>
              <a:rPr lang="de-CH" sz="2400" dirty="0"/>
              <a:t>-P</a:t>
            </a:r>
          </a:p>
          <a:p>
            <a:r>
              <a:rPr lang="de-CH" sz="2400" dirty="0"/>
              <a:t>&lt; Cold in general-P</a:t>
            </a:r>
          </a:p>
          <a:p>
            <a:r>
              <a:rPr lang="de-CH" sz="2400" dirty="0"/>
              <a:t>&lt; Movement-P</a:t>
            </a:r>
          </a:p>
          <a:p>
            <a:r>
              <a:rPr lang="de-CH" sz="2400" dirty="0"/>
              <a:t>&gt; </a:t>
            </a:r>
            <a:r>
              <a:rPr lang="de-CH" sz="2400" dirty="0" err="1"/>
              <a:t>Lying</a:t>
            </a:r>
            <a:r>
              <a:rPr lang="de-CH" sz="2400" dirty="0"/>
              <a:t> on back-P</a:t>
            </a:r>
          </a:p>
          <a:p>
            <a:r>
              <a:rPr lang="de-CH" sz="2400" dirty="0" err="1"/>
              <a:t>Irritability</a:t>
            </a:r>
            <a:r>
              <a:rPr lang="de-CH" sz="2400" dirty="0"/>
              <a:t>-P</a:t>
            </a:r>
          </a:p>
          <a:p>
            <a:r>
              <a:rPr lang="de-CH" sz="2400" dirty="0"/>
              <a:t>&gt; Light-P</a:t>
            </a:r>
          </a:p>
          <a:p>
            <a:r>
              <a:rPr lang="de-CH" sz="2400" dirty="0"/>
              <a:t>&lt; Upon </a:t>
            </a:r>
            <a:r>
              <a:rPr lang="de-CH" sz="2400" dirty="0" err="1"/>
              <a:t>awaking</a:t>
            </a:r>
            <a:r>
              <a:rPr lang="de-CH" sz="2400" dirty="0"/>
              <a:t>-P</a:t>
            </a:r>
          </a:p>
          <a:p>
            <a:r>
              <a:rPr lang="de-CH" sz="2400" dirty="0"/>
              <a:t>Hunger-P</a:t>
            </a:r>
          </a:p>
          <a:p>
            <a:endParaRPr lang="de-CH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CC4C31F6-FEA9-4AE3-BB7C-6C051BA202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sz="2400" dirty="0" err="1">
                <a:solidFill>
                  <a:srgbClr val="FFFF00"/>
                </a:solidFill>
              </a:rPr>
              <a:t>Only</a:t>
            </a:r>
            <a:r>
              <a:rPr lang="de-CH" sz="2400" dirty="0">
                <a:solidFill>
                  <a:srgbClr val="FFFF00"/>
                </a:solidFill>
              </a:rPr>
              <a:t> </a:t>
            </a:r>
            <a:r>
              <a:rPr lang="de-CH" sz="2400" dirty="0" err="1">
                <a:solidFill>
                  <a:srgbClr val="FFFF00"/>
                </a:solidFill>
              </a:rPr>
              <a:t>if</a:t>
            </a:r>
            <a:r>
              <a:rPr lang="de-CH" sz="2400" dirty="0">
                <a:solidFill>
                  <a:srgbClr val="FFFF00"/>
                </a:solidFill>
              </a:rPr>
              <a:t> </a:t>
            </a:r>
            <a:r>
              <a:rPr lang="de-CH" sz="2400" dirty="0" err="1">
                <a:solidFill>
                  <a:srgbClr val="FFFF00"/>
                </a:solidFill>
              </a:rPr>
              <a:t>necessary</a:t>
            </a:r>
            <a:r>
              <a:rPr lang="de-CH" sz="2400" dirty="0">
                <a:solidFill>
                  <a:srgbClr val="FFFF00"/>
                </a:solidFill>
              </a:rPr>
              <a:t>:</a:t>
            </a:r>
          </a:p>
          <a:p>
            <a:pPr marL="0" indent="0">
              <a:buNone/>
            </a:pPr>
            <a:r>
              <a:rPr lang="de-CH" sz="2400" dirty="0" err="1"/>
              <a:t>Fears</a:t>
            </a:r>
            <a:endParaRPr lang="de-CH" sz="2400" dirty="0"/>
          </a:p>
          <a:p>
            <a:pPr marL="0" indent="0">
              <a:buNone/>
            </a:pPr>
            <a:r>
              <a:rPr lang="de-CH" sz="2400" dirty="0" err="1"/>
              <a:t>Cough</a:t>
            </a:r>
            <a:r>
              <a:rPr lang="de-CH" sz="2400" dirty="0"/>
              <a:t> </a:t>
            </a:r>
            <a:r>
              <a:rPr lang="de-CH" sz="2400" dirty="0" err="1"/>
              <a:t>with</a:t>
            </a:r>
            <a:r>
              <a:rPr lang="de-CH" sz="2400" dirty="0"/>
              <a:t> </a:t>
            </a:r>
            <a:r>
              <a:rPr lang="de-CH" sz="2400" dirty="0" err="1"/>
              <a:t>expectoration</a:t>
            </a:r>
            <a:endParaRPr lang="de-CH" sz="2400" dirty="0"/>
          </a:p>
          <a:p>
            <a:pPr marL="0" indent="0">
              <a:buNone/>
            </a:pPr>
            <a:r>
              <a:rPr lang="de-CH" sz="2400" dirty="0" err="1"/>
              <a:t>Breathing</a:t>
            </a:r>
            <a:r>
              <a:rPr lang="de-CH" sz="2400" dirty="0"/>
              <a:t> </a:t>
            </a:r>
            <a:r>
              <a:rPr lang="de-CH" sz="2400" dirty="0" err="1"/>
              <a:t>rattling</a:t>
            </a:r>
            <a:endParaRPr lang="de-CH" sz="2400" dirty="0"/>
          </a:p>
          <a:p>
            <a:pPr marL="0" indent="0">
              <a:buNone/>
            </a:pPr>
            <a:r>
              <a:rPr lang="de-CH" sz="2400" dirty="0" err="1"/>
              <a:t>Coryza</a:t>
            </a:r>
            <a:r>
              <a:rPr lang="de-CH" sz="2400" dirty="0"/>
              <a:t>, </a:t>
            </a:r>
            <a:r>
              <a:rPr lang="de-CH" sz="2400" dirty="0" err="1"/>
              <a:t>yeallow</a:t>
            </a:r>
            <a:r>
              <a:rPr lang="de-CH" sz="2400" dirty="0"/>
              <a:t> </a:t>
            </a:r>
            <a:r>
              <a:rPr lang="de-CH" sz="2400" dirty="0" err="1"/>
              <a:t>discharge</a:t>
            </a:r>
            <a:endParaRPr lang="de-CH" sz="2400" dirty="0"/>
          </a:p>
          <a:p>
            <a:pPr marL="0" indent="0">
              <a:buNone/>
            </a:pPr>
            <a:r>
              <a:rPr lang="de-CH" sz="2400" dirty="0"/>
              <a:t>Perspiration </a:t>
            </a:r>
            <a:r>
              <a:rPr lang="de-CH" sz="2400" dirty="0" err="1"/>
              <a:t>odorous</a:t>
            </a:r>
            <a:r>
              <a:rPr lang="de-CH" sz="2400" dirty="0"/>
              <a:t>, offensive</a:t>
            </a:r>
          </a:p>
        </p:txBody>
      </p:sp>
    </p:spTree>
    <p:extLst>
      <p:ext uri="{BB962C8B-B14F-4D97-AF65-F5344CB8AC3E}">
        <p14:creationId xmlns:p14="http://schemas.microsoft.com/office/powerpoint/2010/main" val="308699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CB58073-51E3-4AC9-BE04-A60037595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Case 1: </a:t>
            </a:r>
            <a:r>
              <a:rPr lang="de-CH" dirty="0" err="1">
                <a:solidFill>
                  <a:srgbClr val="FFFF00"/>
                </a:solidFill>
              </a:rPr>
              <a:t>Delayed</a:t>
            </a:r>
            <a:r>
              <a:rPr lang="de-CH" dirty="0">
                <a:solidFill>
                  <a:srgbClr val="FFFF00"/>
                </a:solidFill>
              </a:rPr>
              <a:t> Psychomotor Development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ECDEDB4-53D9-4839-B274-89DD2C64E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8285"/>
            <a:ext cx="10515600" cy="4208678"/>
          </a:xfrm>
        </p:spPr>
        <p:txBody>
          <a:bodyPr>
            <a:normAutofit/>
          </a:bodyPr>
          <a:lstStyle/>
          <a:p>
            <a:r>
              <a:rPr lang="de-CH" dirty="0"/>
              <a:t>Brians </a:t>
            </a:r>
            <a:r>
              <a:rPr lang="de-CH" dirty="0" err="1"/>
              <a:t>parents</a:t>
            </a:r>
            <a:r>
              <a:rPr lang="de-CH" dirty="0"/>
              <a:t> </a:t>
            </a:r>
            <a:r>
              <a:rPr lang="de-CH" dirty="0" err="1"/>
              <a:t>both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an ADHD. The </a:t>
            </a:r>
            <a:r>
              <a:rPr lang="de-CH" dirty="0" err="1"/>
              <a:t>mother</a:t>
            </a:r>
            <a:r>
              <a:rPr lang="de-CH" dirty="0"/>
              <a:t> was </a:t>
            </a:r>
            <a:r>
              <a:rPr lang="de-CH" dirty="0" err="1"/>
              <a:t>never</a:t>
            </a:r>
            <a:r>
              <a:rPr lang="de-CH" dirty="0"/>
              <a:t> </a:t>
            </a:r>
            <a:r>
              <a:rPr lang="de-CH" dirty="0" err="1"/>
              <a:t>treated</a:t>
            </a:r>
            <a:r>
              <a:rPr lang="de-CH" dirty="0"/>
              <a:t>, </a:t>
            </a:r>
            <a:r>
              <a:rPr lang="de-CH" dirty="0" err="1"/>
              <a:t>while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father</a:t>
            </a:r>
            <a:r>
              <a:rPr lang="de-CH" dirty="0"/>
              <a:t> </a:t>
            </a:r>
            <a:r>
              <a:rPr lang="de-CH" dirty="0" err="1"/>
              <a:t>had</a:t>
            </a:r>
            <a:r>
              <a:rPr lang="de-CH" dirty="0"/>
              <a:t> </a:t>
            </a:r>
            <a:r>
              <a:rPr lang="de-CH" dirty="0" err="1"/>
              <a:t>methylphenidate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a </a:t>
            </a:r>
            <a:r>
              <a:rPr lang="de-CH" dirty="0" err="1"/>
              <a:t>child</a:t>
            </a:r>
            <a:r>
              <a:rPr lang="de-CH" dirty="0"/>
              <a:t>. </a:t>
            </a:r>
          </a:p>
          <a:p>
            <a:endParaRPr lang="de-CH" dirty="0">
              <a:solidFill>
                <a:srgbClr val="FFFF00"/>
              </a:solidFill>
            </a:endParaRPr>
          </a:p>
          <a:p>
            <a:r>
              <a:rPr lang="de-CH" dirty="0">
                <a:solidFill>
                  <a:srgbClr val="FFFF00"/>
                </a:solidFill>
              </a:rPr>
              <a:t>Brian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their</a:t>
            </a:r>
            <a:r>
              <a:rPr lang="de-CH" dirty="0"/>
              <a:t> </a:t>
            </a:r>
            <a:r>
              <a:rPr lang="de-CH" dirty="0" err="1"/>
              <a:t>first</a:t>
            </a:r>
            <a:r>
              <a:rPr lang="de-CH" dirty="0"/>
              <a:t> </a:t>
            </a:r>
            <a:r>
              <a:rPr lang="de-CH" dirty="0" err="1"/>
              <a:t>child</a:t>
            </a:r>
            <a:r>
              <a:rPr lang="de-CH" dirty="0"/>
              <a:t>. He was </a:t>
            </a:r>
            <a:r>
              <a:rPr lang="de-CH" dirty="0" err="1"/>
              <a:t>born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37th </a:t>
            </a:r>
            <a:r>
              <a:rPr lang="de-CH" dirty="0" err="1"/>
              <a:t>week</a:t>
            </a:r>
            <a:r>
              <a:rPr lang="de-CH" dirty="0"/>
              <a:t> of </a:t>
            </a:r>
            <a:r>
              <a:rPr lang="de-CH" dirty="0" err="1"/>
              <a:t>pregnancy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caesarean</a:t>
            </a:r>
            <a:r>
              <a:rPr lang="de-CH" dirty="0"/>
              <a:t> </a:t>
            </a:r>
            <a:r>
              <a:rPr lang="de-CH" dirty="0" err="1"/>
              <a:t>section</a:t>
            </a:r>
            <a:r>
              <a:rPr lang="de-CH" dirty="0"/>
              <a:t> due </a:t>
            </a:r>
            <a:r>
              <a:rPr lang="de-CH" dirty="0" err="1"/>
              <a:t>to</a:t>
            </a:r>
            <a:r>
              <a:rPr lang="de-CH" dirty="0"/>
              <a:t> a </a:t>
            </a:r>
            <a:r>
              <a:rPr lang="de-CH" dirty="0" err="1"/>
              <a:t>transverse</a:t>
            </a:r>
            <a:r>
              <a:rPr lang="de-CH" dirty="0"/>
              <a:t> </a:t>
            </a:r>
            <a:r>
              <a:rPr lang="de-CH" dirty="0" err="1"/>
              <a:t>position</a:t>
            </a:r>
            <a:r>
              <a:rPr lang="de-CH" dirty="0"/>
              <a:t>. The neonatal </a:t>
            </a:r>
            <a:r>
              <a:rPr lang="de-CH" dirty="0" err="1"/>
              <a:t>adaptation</a:t>
            </a:r>
            <a:r>
              <a:rPr lang="de-CH" dirty="0"/>
              <a:t>  was normal (Apgar score 8/9/9).</a:t>
            </a:r>
          </a:p>
        </p:txBody>
      </p:sp>
    </p:spTree>
    <p:extLst>
      <p:ext uri="{BB962C8B-B14F-4D97-AF65-F5344CB8AC3E}">
        <p14:creationId xmlns:p14="http://schemas.microsoft.com/office/powerpoint/2010/main" val="4237102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4032FF46-1021-49F7-B748-B6575B4B5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xmlns="" id="{2D14B8C7-5663-4271-B119-7A609CA02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81" t="18551" r="46416" b="29571"/>
          <a:stretch/>
        </p:blipFill>
        <p:spPr>
          <a:xfrm>
            <a:off x="970085" y="0"/>
            <a:ext cx="10515600" cy="69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23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BD0EAF0-FA5C-4712-A566-A6EB4EDA0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6B47325-29E6-448A-9D54-ECAFEEE29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The </a:t>
            </a:r>
            <a:r>
              <a:rPr lang="de-CH" dirty="0" err="1"/>
              <a:t>most</a:t>
            </a:r>
            <a:r>
              <a:rPr lang="de-CH" dirty="0"/>
              <a:t> </a:t>
            </a:r>
            <a:r>
              <a:rPr lang="de-CH" dirty="0" err="1"/>
              <a:t>recent</a:t>
            </a:r>
            <a:r>
              <a:rPr lang="de-CH" dirty="0"/>
              <a:t> polar </a:t>
            </a:r>
            <a:r>
              <a:rPr lang="de-CH" dirty="0" err="1"/>
              <a:t>symptoms</a:t>
            </a:r>
            <a:r>
              <a:rPr lang="de-CH" dirty="0"/>
              <a:t> </a:t>
            </a:r>
            <a:r>
              <a:rPr lang="de-CH" dirty="0" err="1"/>
              <a:t>lead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Carbo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animalis</a:t>
            </a:r>
            <a:r>
              <a:rPr lang="de-CH" dirty="0">
                <a:solidFill>
                  <a:srgbClr val="FFFF00"/>
                </a:solidFill>
              </a:rPr>
              <a:t>.</a:t>
            </a:r>
            <a:endParaRPr lang="de-CH" dirty="0"/>
          </a:p>
          <a:p>
            <a:r>
              <a:rPr lang="de-CH" dirty="0" err="1"/>
              <a:t>Carbo</a:t>
            </a:r>
            <a:r>
              <a:rPr lang="de-CH" dirty="0"/>
              <a:t>-a als </a:t>
            </a:r>
            <a:r>
              <a:rPr lang="de-CH" dirty="0" err="1"/>
              <a:t>covers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nonpolar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, but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does</a:t>
            </a:r>
            <a:r>
              <a:rPr lang="de-CH" dirty="0"/>
              <a:t> not </a:t>
            </a:r>
            <a:r>
              <a:rPr lang="de-CH" dirty="0" err="1"/>
              <a:t>cover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underlying</a:t>
            </a:r>
            <a:r>
              <a:rPr lang="de-CH" dirty="0"/>
              <a:t> </a:t>
            </a:r>
            <a:r>
              <a:rPr lang="de-CH" dirty="0" err="1"/>
              <a:t>muscular</a:t>
            </a:r>
            <a:r>
              <a:rPr lang="de-CH" dirty="0"/>
              <a:t> </a:t>
            </a:r>
            <a:r>
              <a:rPr lang="de-CH" dirty="0" err="1"/>
              <a:t>dystrophy</a:t>
            </a:r>
            <a:r>
              <a:rPr lang="de-CH" dirty="0"/>
              <a:t>,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symptom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weakness</a:t>
            </a:r>
            <a:r>
              <a:rPr lang="de-CH" dirty="0">
                <a:solidFill>
                  <a:srgbClr val="FFFF00"/>
                </a:solidFill>
              </a:rPr>
              <a:t>, </a:t>
            </a:r>
            <a:r>
              <a:rPr lang="de-CH" dirty="0" err="1">
                <a:solidFill>
                  <a:srgbClr val="FFFF00"/>
                </a:solidFill>
              </a:rPr>
              <a:t>paralytic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/>
              <a:t>see</a:t>
            </a:r>
            <a:r>
              <a:rPr lang="de-CH" dirty="0"/>
              <a:t> </a:t>
            </a:r>
            <a:r>
              <a:rPr lang="de-CH" dirty="0" err="1"/>
              <a:t>next</a:t>
            </a:r>
            <a:r>
              <a:rPr lang="de-CH" dirty="0"/>
              <a:t> </a:t>
            </a:r>
            <a:r>
              <a:rPr lang="de-CH" dirty="0" err="1"/>
              <a:t>page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371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6A65E80-BA14-43A4-ABF3-58EF209A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3">
            <a:extLst>
              <a:ext uri="{FF2B5EF4-FFF2-40B4-BE49-F238E27FC236}">
                <a16:creationId xmlns:a16="http://schemas.microsoft.com/office/drawing/2014/main" xmlns="" id="{09FFF2A2-632F-40B2-BFDA-52FEB4CF7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69" t="18949" r="46584" b="27457"/>
          <a:stretch/>
        </p:blipFill>
        <p:spPr>
          <a:xfrm>
            <a:off x="1051301" y="9418"/>
            <a:ext cx="10089397" cy="684858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9C08912C-D85D-43CC-A363-5EDF78E25199}"/>
              </a:ext>
            </a:extLst>
          </p:cNvPr>
          <p:cNvSpPr/>
          <p:nvPr/>
        </p:nvSpPr>
        <p:spPr>
          <a:xfrm>
            <a:off x="1051301" y="4231038"/>
            <a:ext cx="2125852" cy="3719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9086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8F3E6BC-95AB-4525-8AEF-432C71CC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MM-</a:t>
            </a:r>
            <a:r>
              <a:rPr lang="de-CH" sz="3600" dirty="0" err="1">
                <a:solidFill>
                  <a:srgbClr val="FFFF00"/>
                </a:solidFill>
              </a:rPr>
              <a:t>Comparison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for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Carbo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animalis</a:t>
            </a:r>
            <a:r>
              <a:rPr lang="de-CH" sz="3600" dirty="0">
                <a:solidFill>
                  <a:srgbClr val="FFFF00"/>
                </a:solidFill>
              </a:rPr>
              <a:t> (GS)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24B5944D-B37E-4E9A-AFE0-A8977F98F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>
                <a:solidFill>
                  <a:srgbClr val="FFFF00"/>
                </a:solidFill>
              </a:rPr>
              <a:t>Airways</a:t>
            </a:r>
          </a:p>
          <a:p>
            <a:pPr>
              <a:lnSpc>
                <a:spcPct val="110000"/>
              </a:lnSpc>
            </a:pPr>
            <a:r>
              <a:rPr lang="de-CH" sz="2400" dirty="0"/>
              <a:t>Dry </a:t>
            </a:r>
            <a:r>
              <a:rPr lang="de-CH" sz="2400" dirty="0" err="1"/>
              <a:t>coryza</a:t>
            </a:r>
            <a:r>
              <a:rPr lang="de-CH" sz="2400" dirty="0"/>
              <a:t>.</a:t>
            </a:r>
          </a:p>
          <a:p>
            <a:pPr>
              <a:lnSpc>
                <a:spcPct val="110000"/>
              </a:lnSpc>
            </a:pPr>
            <a:r>
              <a:rPr lang="de-CH" sz="2400" i="1" dirty="0" err="1"/>
              <a:t>Panting</a:t>
            </a:r>
            <a:r>
              <a:rPr lang="de-CH" sz="2400" i="1" dirty="0"/>
              <a:t> and </a:t>
            </a:r>
            <a:r>
              <a:rPr lang="de-CH" sz="2400" i="1" dirty="0" err="1"/>
              <a:t>rattling</a:t>
            </a:r>
            <a:r>
              <a:rPr lang="de-CH" sz="2400" i="1" dirty="0"/>
              <a:t> </a:t>
            </a:r>
            <a:r>
              <a:rPr lang="de-CH" sz="2400" i="1" dirty="0" err="1"/>
              <a:t>breathing</a:t>
            </a:r>
            <a:r>
              <a:rPr lang="de-CH" sz="2400" i="1" dirty="0"/>
              <a:t>.</a:t>
            </a:r>
          </a:p>
          <a:p>
            <a:pPr>
              <a:lnSpc>
                <a:spcPct val="110000"/>
              </a:lnSpc>
            </a:pPr>
            <a:r>
              <a:rPr lang="de-CH" sz="2400" i="1" dirty="0" err="1"/>
              <a:t>Cough</a:t>
            </a:r>
            <a:r>
              <a:rPr lang="de-CH" sz="2400" i="1" dirty="0"/>
              <a:t> </a:t>
            </a:r>
            <a:r>
              <a:rPr lang="de-CH" sz="2400" i="1" dirty="0" err="1"/>
              <a:t>with</a:t>
            </a:r>
            <a:r>
              <a:rPr lang="de-CH" sz="2400" i="1" dirty="0"/>
              <a:t> </a:t>
            </a:r>
            <a:r>
              <a:rPr lang="de-CH" sz="2400" i="1" dirty="0" err="1"/>
              <a:t>expectoration</a:t>
            </a:r>
            <a:r>
              <a:rPr lang="de-CH" sz="2400" i="1" dirty="0"/>
              <a:t> of </a:t>
            </a:r>
            <a:r>
              <a:rPr lang="de-CH" sz="2400" i="1" dirty="0" err="1"/>
              <a:t>greenish</a:t>
            </a:r>
            <a:r>
              <a:rPr lang="de-CH" sz="2400" i="1" dirty="0"/>
              <a:t> </a:t>
            </a:r>
            <a:r>
              <a:rPr lang="de-CH" sz="2400" i="1" dirty="0" err="1"/>
              <a:t>sputum</a:t>
            </a:r>
            <a:r>
              <a:rPr lang="de-CH" sz="2400" i="1" dirty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CH" sz="2400" dirty="0">
                <a:solidFill>
                  <a:srgbClr val="FFFF00"/>
                </a:solidFill>
              </a:rPr>
              <a:t>Gastro-Intestinal-</a:t>
            </a:r>
            <a:r>
              <a:rPr lang="de-CH" sz="2400" dirty="0" err="1">
                <a:solidFill>
                  <a:srgbClr val="FFFF00"/>
                </a:solidFill>
              </a:rPr>
              <a:t>Tract</a:t>
            </a:r>
            <a:r>
              <a:rPr lang="de-CH" sz="2400" dirty="0">
                <a:solidFill>
                  <a:srgbClr val="FFFF00"/>
                </a:solidFill>
              </a:rPr>
              <a:t> and Skin</a:t>
            </a:r>
          </a:p>
          <a:p>
            <a:pPr>
              <a:lnSpc>
                <a:spcPct val="110000"/>
              </a:lnSpc>
            </a:pPr>
            <a:r>
              <a:rPr lang="de-CH" sz="2400" i="1" dirty="0"/>
              <a:t>Night </a:t>
            </a:r>
            <a:r>
              <a:rPr lang="de-CH" sz="2400" i="1" dirty="0" err="1"/>
              <a:t>sweat</a:t>
            </a:r>
            <a:r>
              <a:rPr lang="de-CH" sz="2400" i="1" dirty="0"/>
              <a:t> </a:t>
            </a:r>
            <a:r>
              <a:rPr lang="de-CH" sz="2400" i="1" dirty="0" err="1"/>
              <a:t>fetid</a:t>
            </a:r>
            <a:r>
              <a:rPr lang="de-CH" sz="2400" i="1" dirty="0"/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CH" sz="2400" dirty="0"/>
              <a:t>	(</a:t>
            </a:r>
            <a:r>
              <a:rPr lang="de-CH" sz="2400" dirty="0" err="1"/>
              <a:t>Diarrhea</a:t>
            </a:r>
            <a:r>
              <a:rPr lang="de-CH" sz="2400" dirty="0"/>
              <a:t> not </a:t>
            </a:r>
            <a:r>
              <a:rPr lang="de-CH" sz="2400" dirty="0" err="1"/>
              <a:t>mentioned</a:t>
            </a:r>
            <a:r>
              <a:rPr lang="de-CH" sz="2400" dirty="0"/>
              <a:t>)</a:t>
            </a:r>
          </a:p>
          <a:p>
            <a:pPr>
              <a:lnSpc>
                <a:spcPct val="110000"/>
              </a:lnSpc>
            </a:pPr>
            <a:endParaRPr lang="de-CH" sz="2400" dirty="0"/>
          </a:p>
          <a:p>
            <a:pPr marL="0" indent="0">
              <a:buNone/>
            </a:pPr>
            <a:endParaRPr lang="de-CH" sz="2400" i="1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09B98425-7938-4503-9D54-C0BB49198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sz="3000" dirty="0" err="1">
                <a:solidFill>
                  <a:srgbClr val="FFFF00"/>
                </a:solidFill>
              </a:rPr>
              <a:t>Mind</a:t>
            </a:r>
            <a:endParaRPr lang="de-CH" sz="3000" dirty="0">
              <a:solidFill>
                <a:srgbClr val="FFFF00"/>
              </a:solidFill>
            </a:endParaRPr>
          </a:p>
          <a:p>
            <a:pPr>
              <a:lnSpc>
                <a:spcPct val="120000"/>
              </a:lnSpc>
            </a:pPr>
            <a:r>
              <a:rPr lang="de-CH" sz="2400" i="1" dirty="0"/>
              <a:t>He </a:t>
            </a:r>
            <a:r>
              <a:rPr lang="de-CH" sz="2400" i="1" dirty="0" err="1"/>
              <a:t>is</a:t>
            </a:r>
            <a:r>
              <a:rPr lang="de-CH" sz="2400" i="1" dirty="0"/>
              <a:t> </a:t>
            </a:r>
            <a:r>
              <a:rPr lang="de-CH" sz="2400" i="1" dirty="0" err="1"/>
              <a:t>taciturn</a:t>
            </a:r>
            <a:r>
              <a:rPr lang="de-CH" sz="2400" i="1" dirty="0"/>
              <a:t>, </a:t>
            </a:r>
            <a:r>
              <a:rPr lang="de-CH" sz="2400" i="1" dirty="0" err="1"/>
              <a:t>peevish</a:t>
            </a:r>
            <a:r>
              <a:rPr lang="de-CH" sz="2400" i="1" dirty="0"/>
              <a:t> and obstinate</a:t>
            </a:r>
            <a:r>
              <a:rPr lang="de-CH" sz="2400" dirty="0"/>
              <a:t>.</a:t>
            </a:r>
          </a:p>
          <a:p>
            <a:pPr>
              <a:lnSpc>
                <a:spcPct val="120000"/>
              </a:lnSpc>
            </a:pPr>
            <a:r>
              <a:rPr lang="de-CH" sz="2400" i="1" dirty="0" err="1"/>
              <a:t>Anxiety</a:t>
            </a:r>
            <a:r>
              <a:rPr lang="de-CH" sz="2400" i="1" dirty="0"/>
              <a:t> </a:t>
            </a:r>
            <a:r>
              <a:rPr lang="de-CH" sz="2400" i="1" dirty="0" err="1"/>
              <a:t>with</a:t>
            </a:r>
            <a:r>
              <a:rPr lang="de-CH" sz="2400" i="1" dirty="0"/>
              <a:t> </a:t>
            </a:r>
            <a:r>
              <a:rPr lang="de-CH" sz="2400" i="1" dirty="0" err="1"/>
              <a:t>fear</a:t>
            </a:r>
            <a:r>
              <a:rPr lang="de-CH" sz="2400" i="1" dirty="0"/>
              <a:t>.</a:t>
            </a:r>
          </a:p>
          <a:p>
            <a:pPr>
              <a:lnSpc>
                <a:spcPct val="120000"/>
              </a:lnSpc>
            </a:pPr>
            <a:r>
              <a:rPr lang="de-CH" sz="2400" i="1" dirty="0"/>
              <a:t>Takes </a:t>
            </a:r>
            <a:r>
              <a:rPr lang="de-CH" sz="2400" i="1" dirty="0" err="1"/>
              <a:t>everything</a:t>
            </a:r>
            <a:r>
              <a:rPr lang="de-CH" sz="2400" i="1" dirty="0"/>
              <a:t> in </a:t>
            </a:r>
            <a:r>
              <a:rPr lang="de-CH" sz="2400" i="1" dirty="0" err="1"/>
              <a:t>bad</a:t>
            </a:r>
            <a:r>
              <a:rPr lang="de-CH" sz="2400" i="1" dirty="0"/>
              <a:t> part.</a:t>
            </a:r>
          </a:p>
          <a:p>
            <a:pPr>
              <a:lnSpc>
                <a:spcPct val="120000"/>
              </a:lnSpc>
            </a:pPr>
            <a:r>
              <a:rPr lang="de-CH" sz="2400" i="1" dirty="0" err="1"/>
              <a:t>Fearfulness</a:t>
            </a:r>
            <a:r>
              <a:rPr lang="de-CH" sz="2400" i="1" dirty="0"/>
              <a:t>, </a:t>
            </a:r>
            <a:r>
              <a:rPr lang="de-CH" sz="2400" i="1" dirty="0" err="1"/>
              <a:t>awakens</a:t>
            </a:r>
            <a:r>
              <a:rPr lang="de-CH" sz="2400" i="1" dirty="0"/>
              <a:t> </a:t>
            </a:r>
            <a:r>
              <a:rPr lang="de-CH" sz="2400" i="1" dirty="0" err="1"/>
              <a:t>with</a:t>
            </a:r>
            <a:r>
              <a:rPr lang="de-CH" sz="2400" i="1" dirty="0"/>
              <a:t> </a:t>
            </a:r>
            <a:r>
              <a:rPr lang="de-CH" sz="2400" i="1" dirty="0" err="1"/>
              <a:t>fright</a:t>
            </a:r>
            <a:r>
              <a:rPr lang="de-CH" sz="2400" i="1" dirty="0"/>
              <a:t>. </a:t>
            </a:r>
            <a:endParaRPr lang="de-CH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55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461FEC9-BA68-4E64-B753-EE5AB235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 err="1">
                <a:solidFill>
                  <a:srgbClr val="FFFF00"/>
                </a:solidFill>
              </a:rPr>
              <a:t>Remedy</a:t>
            </a:r>
            <a:r>
              <a:rPr lang="de-CH" sz="3600" dirty="0">
                <a:solidFill>
                  <a:srgbClr val="FFFF00"/>
                </a:solidFill>
              </a:rPr>
              <a:t> and Progress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5C0546A1-FDB0-4FBA-B48A-0D59F4F19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Luan </a:t>
            </a:r>
            <a:r>
              <a:rPr lang="de-CH" dirty="0" err="1"/>
              <a:t>receives</a:t>
            </a:r>
            <a:r>
              <a:rPr lang="de-CH" dirty="0"/>
              <a:t> a dose of </a:t>
            </a:r>
            <a:r>
              <a:rPr lang="de-CH" dirty="0" err="1">
                <a:solidFill>
                  <a:srgbClr val="FFFF00"/>
                </a:solidFill>
              </a:rPr>
              <a:t>Carbo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animalis</a:t>
            </a:r>
            <a:r>
              <a:rPr lang="de-CH" dirty="0">
                <a:solidFill>
                  <a:srgbClr val="FFFF00"/>
                </a:solidFill>
              </a:rPr>
              <a:t> C 200.</a:t>
            </a:r>
          </a:p>
          <a:p>
            <a:r>
              <a:rPr lang="de-CH" dirty="0"/>
              <a:t>The </a:t>
            </a:r>
            <a:r>
              <a:rPr lang="de-CH" dirty="0" err="1"/>
              <a:t>following</a:t>
            </a:r>
            <a:r>
              <a:rPr lang="de-CH" dirty="0"/>
              <a:t> </a:t>
            </a:r>
            <a:r>
              <a:rPr lang="de-CH" dirty="0" err="1"/>
              <a:t>days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sadness</a:t>
            </a:r>
            <a:r>
              <a:rPr lang="de-CH" dirty="0"/>
              <a:t> </a:t>
            </a:r>
            <a:r>
              <a:rPr lang="de-CH" dirty="0" err="1"/>
              <a:t>disappears</a:t>
            </a:r>
            <a:r>
              <a:rPr lang="de-CH" dirty="0"/>
              <a:t>, and he </a:t>
            </a:r>
            <a:r>
              <a:rPr lang="de-CH" dirty="0" err="1"/>
              <a:t>can</a:t>
            </a:r>
            <a:r>
              <a:rPr lang="de-CH" dirty="0"/>
              <a:t> </a:t>
            </a:r>
            <a:r>
              <a:rPr lang="de-CH" dirty="0" err="1"/>
              <a:t>even</a:t>
            </a:r>
            <a:r>
              <a:rPr lang="de-CH" dirty="0"/>
              <a:t> </a:t>
            </a:r>
            <a:r>
              <a:rPr lang="de-CH" dirty="0" err="1"/>
              <a:t>laugh</a:t>
            </a:r>
            <a:r>
              <a:rPr lang="de-CH" dirty="0"/>
              <a:t> </a:t>
            </a:r>
            <a:r>
              <a:rPr lang="de-CH" dirty="0" err="1"/>
              <a:t>about</a:t>
            </a:r>
            <a:r>
              <a:rPr lang="de-CH" dirty="0"/>
              <a:t> </a:t>
            </a:r>
            <a:r>
              <a:rPr lang="de-CH" dirty="0" err="1"/>
              <a:t>his</a:t>
            </a:r>
            <a:r>
              <a:rPr lang="de-CH" dirty="0"/>
              <a:t> </a:t>
            </a:r>
            <a:r>
              <a:rPr lang="de-CH" dirty="0" err="1"/>
              <a:t>fears</a:t>
            </a:r>
            <a:r>
              <a:rPr lang="de-CH" dirty="0"/>
              <a:t>. </a:t>
            </a:r>
          </a:p>
          <a:p>
            <a:r>
              <a:rPr lang="de-CH" dirty="0"/>
              <a:t>The </a:t>
            </a:r>
            <a:r>
              <a:rPr lang="de-CH" dirty="0" err="1"/>
              <a:t>diarrhea</a:t>
            </a:r>
            <a:r>
              <a:rPr lang="de-CH" dirty="0"/>
              <a:t> </a:t>
            </a:r>
            <a:r>
              <a:rPr lang="de-CH" dirty="0" err="1"/>
              <a:t>disappears</a:t>
            </a:r>
            <a:r>
              <a:rPr lang="de-CH" dirty="0"/>
              <a:t> at </a:t>
            </a:r>
            <a:r>
              <a:rPr lang="de-CH" dirty="0" err="1"/>
              <a:t>once</a:t>
            </a:r>
            <a:r>
              <a:rPr lang="de-CH" dirty="0"/>
              <a:t>.</a:t>
            </a:r>
          </a:p>
          <a:p>
            <a:r>
              <a:rPr lang="de-CH" dirty="0"/>
              <a:t>A </a:t>
            </a:r>
            <a:r>
              <a:rPr lang="de-CH" dirty="0" err="1"/>
              <a:t>productive</a:t>
            </a:r>
            <a:r>
              <a:rPr lang="de-CH" dirty="0"/>
              <a:t> </a:t>
            </a:r>
            <a:r>
              <a:rPr lang="de-CH" dirty="0" err="1"/>
              <a:t>cough</a:t>
            </a:r>
            <a:r>
              <a:rPr lang="de-CH" dirty="0"/>
              <a:t> </a:t>
            </a:r>
            <a:r>
              <a:rPr lang="de-CH" dirty="0" err="1"/>
              <a:t>appears</a:t>
            </a:r>
            <a:r>
              <a:rPr lang="de-CH" dirty="0"/>
              <a:t>, </a:t>
            </a:r>
            <a:r>
              <a:rPr lang="de-CH" dirty="0" err="1"/>
              <a:t>lasts</a:t>
            </a:r>
            <a:r>
              <a:rPr lang="de-CH" dirty="0"/>
              <a:t> </a:t>
            </a:r>
            <a:r>
              <a:rPr lang="de-CH" dirty="0" err="1"/>
              <a:t>two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 and </a:t>
            </a:r>
            <a:r>
              <a:rPr lang="de-CH" dirty="0" err="1"/>
              <a:t>then</a:t>
            </a:r>
            <a:r>
              <a:rPr lang="de-CH" dirty="0"/>
              <a:t> </a:t>
            </a:r>
            <a:r>
              <a:rPr lang="de-CH" dirty="0" err="1"/>
              <a:t>subsides</a:t>
            </a:r>
            <a:r>
              <a:rPr lang="de-CH" dirty="0"/>
              <a:t>.</a:t>
            </a:r>
          </a:p>
          <a:p>
            <a:r>
              <a:rPr lang="de-CH" dirty="0"/>
              <a:t>After </a:t>
            </a:r>
            <a:r>
              <a:rPr lang="de-CH" dirty="0" err="1"/>
              <a:t>six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effect</a:t>
            </a:r>
            <a:r>
              <a:rPr lang="de-CH" dirty="0"/>
              <a:t> of </a:t>
            </a:r>
            <a:r>
              <a:rPr lang="de-CH" dirty="0" err="1"/>
              <a:t>Carbo</a:t>
            </a:r>
            <a:r>
              <a:rPr lang="de-CH" dirty="0"/>
              <a:t> </a:t>
            </a:r>
            <a:r>
              <a:rPr lang="de-CH" dirty="0" err="1"/>
              <a:t>animalis</a:t>
            </a:r>
            <a:r>
              <a:rPr lang="de-CH" dirty="0"/>
              <a:t> C 200 </a:t>
            </a:r>
            <a:r>
              <a:rPr lang="de-CH" dirty="0" err="1"/>
              <a:t>subsides</a:t>
            </a:r>
            <a:r>
              <a:rPr lang="de-CH" dirty="0"/>
              <a:t> and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give</a:t>
            </a:r>
            <a:r>
              <a:rPr lang="de-CH" dirty="0"/>
              <a:t> </a:t>
            </a:r>
            <a:r>
              <a:rPr lang="de-CH" dirty="0" err="1"/>
              <a:t>him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Carbo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animalis</a:t>
            </a:r>
            <a:r>
              <a:rPr lang="de-CH" dirty="0">
                <a:solidFill>
                  <a:srgbClr val="FFFF00"/>
                </a:solidFill>
              </a:rPr>
              <a:t> M</a:t>
            </a:r>
            <a:r>
              <a:rPr lang="de-CH" dirty="0"/>
              <a:t>, </a:t>
            </a:r>
            <a:r>
              <a:rPr lang="de-CH" dirty="0" err="1"/>
              <a:t>which</a:t>
            </a:r>
            <a:r>
              <a:rPr lang="de-CH" dirty="0"/>
              <a:t> </a:t>
            </a:r>
            <a:r>
              <a:rPr lang="de-CH" dirty="0" err="1"/>
              <a:t>restores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improvement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04837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75BB9ED-8989-40DC-A9AE-90D6C2CD2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3CD5E7D-1BF9-432B-99B4-9B7FCAF70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further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doses</a:t>
            </a:r>
            <a:r>
              <a:rPr lang="de-CH" dirty="0">
                <a:solidFill>
                  <a:srgbClr val="FFFF00"/>
                </a:solidFill>
              </a:rPr>
              <a:t> of </a:t>
            </a:r>
            <a:r>
              <a:rPr lang="de-CH" dirty="0" err="1">
                <a:solidFill>
                  <a:srgbClr val="FFFF00"/>
                </a:solidFill>
              </a:rPr>
              <a:t>Carbo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animalis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/>
              <a:t>he </a:t>
            </a:r>
            <a:r>
              <a:rPr lang="de-CH" dirty="0" err="1"/>
              <a:t>remains</a:t>
            </a:r>
            <a:r>
              <a:rPr lang="de-CH" dirty="0"/>
              <a:t> </a:t>
            </a:r>
            <a:r>
              <a:rPr lang="de-CH" dirty="0" err="1"/>
              <a:t>stable</a:t>
            </a:r>
            <a:r>
              <a:rPr lang="de-CH" dirty="0"/>
              <a:t> </a:t>
            </a:r>
            <a:r>
              <a:rPr lang="de-CH" dirty="0" err="1"/>
              <a:t>over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years</a:t>
            </a:r>
            <a:r>
              <a:rPr lang="de-CH" dirty="0"/>
              <a:t>.</a:t>
            </a:r>
          </a:p>
          <a:p>
            <a:r>
              <a:rPr lang="de-CH" dirty="0" err="1"/>
              <a:t>Now</a:t>
            </a:r>
            <a:r>
              <a:rPr lang="de-CH" dirty="0"/>
              <a:t> he </a:t>
            </a:r>
            <a:r>
              <a:rPr lang="de-CH" dirty="0" err="1"/>
              <a:t>lives</a:t>
            </a:r>
            <a:r>
              <a:rPr lang="de-CH" dirty="0"/>
              <a:t> in a </a:t>
            </a:r>
            <a:r>
              <a:rPr lang="de-CH" dirty="0" err="1"/>
              <a:t>residential</a:t>
            </a:r>
            <a:r>
              <a:rPr lang="de-CH" dirty="0"/>
              <a:t> and </a:t>
            </a:r>
            <a:r>
              <a:rPr lang="de-CH" dirty="0" err="1"/>
              <a:t>employment</a:t>
            </a:r>
            <a:r>
              <a:rPr lang="de-CH" dirty="0"/>
              <a:t> </a:t>
            </a:r>
            <a:r>
              <a:rPr lang="de-CH" dirty="0" err="1"/>
              <a:t>group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handicapped</a:t>
            </a:r>
            <a:r>
              <a:rPr lang="de-CH" dirty="0"/>
              <a:t> </a:t>
            </a:r>
            <a:r>
              <a:rPr lang="de-CH" dirty="0" err="1"/>
              <a:t>persons</a:t>
            </a:r>
            <a:r>
              <a:rPr lang="de-CH" dirty="0"/>
              <a:t>.</a:t>
            </a:r>
          </a:p>
          <a:p>
            <a:r>
              <a:rPr lang="de-CH" dirty="0"/>
              <a:t>One of </a:t>
            </a:r>
            <a:r>
              <a:rPr lang="de-CH" dirty="0" err="1"/>
              <a:t>his</a:t>
            </a:r>
            <a:r>
              <a:rPr lang="de-CH" dirty="0"/>
              <a:t> </a:t>
            </a:r>
            <a:r>
              <a:rPr lang="de-CH" dirty="0" err="1"/>
              <a:t>main</a:t>
            </a:r>
            <a:r>
              <a:rPr lang="de-CH" dirty="0"/>
              <a:t> </a:t>
            </a:r>
            <a:r>
              <a:rPr lang="de-CH" dirty="0" err="1"/>
              <a:t>pleasures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wheel</a:t>
            </a:r>
            <a:r>
              <a:rPr lang="de-CH" dirty="0"/>
              <a:t> </a:t>
            </a:r>
            <a:r>
              <a:rPr lang="de-CH" dirty="0" err="1"/>
              <a:t>chair</a:t>
            </a:r>
            <a:r>
              <a:rPr lang="de-CH" dirty="0"/>
              <a:t> </a:t>
            </a:r>
            <a:r>
              <a:rPr lang="de-CH" dirty="0" err="1"/>
              <a:t>races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a </a:t>
            </a:r>
            <a:r>
              <a:rPr lang="de-CH" dirty="0" err="1"/>
              <a:t>friend</a:t>
            </a:r>
            <a:r>
              <a:rPr lang="de-CH" dirty="0"/>
              <a:t> </a:t>
            </a:r>
            <a:r>
              <a:rPr lang="de-CH" dirty="0" err="1"/>
              <a:t>through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old</a:t>
            </a:r>
            <a:r>
              <a:rPr lang="de-CH" dirty="0"/>
              <a:t> </a:t>
            </a:r>
            <a:r>
              <a:rPr lang="de-CH" dirty="0" err="1"/>
              <a:t>town</a:t>
            </a:r>
            <a:r>
              <a:rPr lang="de-CH" dirty="0"/>
              <a:t> of Bern, </a:t>
            </a:r>
            <a:r>
              <a:rPr lang="de-CH" dirty="0" err="1"/>
              <a:t>scaring</a:t>
            </a:r>
            <a:r>
              <a:rPr lang="de-CH" dirty="0"/>
              <a:t> </a:t>
            </a:r>
            <a:r>
              <a:rPr lang="de-CH" dirty="0" err="1"/>
              <a:t>old</a:t>
            </a:r>
            <a:r>
              <a:rPr lang="de-CH" dirty="0"/>
              <a:t> </a:t>
            </a:r>
            <a:r>
              <a:rPr lang="de-CH" dirty="0" err="1"/>
              <a:t>people</a:t>
            </a:r>
            <a:r>
              <a:rPr lang="de-CH" dirty="0"/>
              <a:t>…</a:t>
            </a:r>
          </a:p>
          <a:p>
            <a:r>
              <a:rPr lang="de-CH" dirty="0">
                <a:solidFill>
                  <a:srgbClr val="FFFF00"/>
                </a:solidFill>
              </a:rPr>
              <a:t>Observation time: 16 </a:t>
            </a:r>
            <a:r>
              <a:rPr lang="de-CH" dirty="0" err="1">
                <a:solidFill>
                  <a:srgbClr val="FFFF00"/>
                </a:solidFill>
              </a:rPr>
              <a:t>years</a:t>
            </a:r>
            <a:endParaRPr lang="de-CH" dirty="0">
              <a:solidFill>
                <a:srgbClr val="FFFF00"/>
              </a:solidFill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59335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353BD5B-F814-4F03-9857-7BA88668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Comment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8ED6BAB-A4C1-49CF-B2A0-2C389C4E1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The </a:t>
            </a:r>
            <a:r>
              <a:rPr lang="de-CH" dirty="0" err="1"/>
              <a:t>case</a:t>
            </a:r>
            <a:r>
              <a:rPr lang="de-CH" dirty="0"/>
              <a:t> </a:t>
            </a:r>
            <a:r>
              <a:rPr lang="de-CH" dirty="0" err="1"/>
              <a:t>shows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application</a:t>
            </a:r>
            <a:r>
              <a:rPr lang="de-CH" dirty="0"/>
              <a:t> of Herings </a:t>
            </a:r>
            <a:r>
              <a:rPr lang="de-CH" dirty="0" err="1"/>
              <a:t>rule</a:t>
            </a:r>
            <a:r>
              <a:rPr lang="de-CH" dirty="0"/>
              <a:t> in </a:t>
            </a:r>
            <a:r>
              <a:rPr lang="de-CH" dirty="0" err="1"/>
              <a:t>practice</a:t>
            </a:r>
            <a:r>
              <a:rPr lang="de-CH" dirty="0"/>
              <a:t>.</a:t>
            </a:r>
          </a:p>
          <a:p>
            <a:r>
              <a:rPr lang="de-CH" dirty="0" err="1"/>
              <a:t>It</a:t>
            </a:r>
            <a:r>
              <a:rPr lang="de-CH" dirty="0"/>
              <a:t> also </a:t>
            </a:r>
            <a:r>
              <a:rPr lang="de-CH" dirty="0" err="1"/>
              <a:t>demonstrates</a:t>
            </a:r>
            <a:r>
              <a:rPr lang="de-CH" dirty="0"/>
              <a:t> </a:t>
            </a:r>
            <a:r>
              <a:rPr lang="de-CH" dirty="0" err="1"/>
              <a:t>that</a:t>
            </a:r>
            <a:r>
              <a:rPr lang="de-CH" dirty="0"/>
              <a:t>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don’t</a:t>
            </a:r>
            <a:r>
              <a:rPr lang="de-CH" dirty="0"/>
              <a:t> </a:t>
            </a:r>
            <a:r>
              <a:rPr lang="de-CH" dirty="0" err="1"/>
              <a:t>need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include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underlying</a:t>
            </a:r>
            <a:r>
              <a:rPr lang="de-CH" dirty="0"/>
              <a:t> </a:t>
            </a:r>
            <a:r>
              <a:rPr lang="de-CH" dirty="0" err="1"/>
              <a:t>disease</a:t>
            </a:r>
            <a:r>
              <a:rPr lang="de-CH" dirty="0"/>
              <a:t>, </a:t>
            </a:r>
            <a:r>
              <a:rPr lang="de-CH" dirty="0" err="1"/>
              <a:t>when</a:t>
            </a:r>
            <a:r>
              <a:rPr lang="de-CH" dirty="0"/>
              <a:t> </a:t>
            </a:r>
            <a:r>
              <a:rPr lang="de-CH" dirty="0" err="1"/>
              <a:t>treating</a:t>
            </a:r>
            <a:r>
              <a:rPr lang="de-CH" dirty="0"/>
              <a:t> </a:t>
            </a:r>
            <a:r>
              <a:rPr lang="de-CH" dirty="0" err="1"/>
              <a:t>it’s</a:t>
            </a:r>
            <a:r>
              <a:rPr lang="de-CH" dirty="0"/>
              <a:t> </a:t>
            </a:r>
            <a:r>
              <a:rPr lang="de-CH" dirty="0" err="1"/>
              <a:t>complications</a:t>
            </a:r>
            <a:r>
              <a:rPr lang="de-CH" dirty="0"/>
              <a:t>.</a:t>
            </a:r>
          </a:p>
          <a:p>
            <a:r>
              <a:rPr lang="de-CH" dirty="0"/>
              <a:t>The palliative </a:t>
            </a:r>
            <a:r>
              <a:rPr lang="de-CH" dirty="0" err="1"/>
              <a:t>treatment</a:t>
            </a:r>
            <a:r>
              <a:rPr lang="de-CH" dirty="0"/>
              <a:t> </a:t>
            </a:r>
            <a:r>
              <a:rPr lang="de-CH" dirty="0" err="1"/>
              <a:t>can</a:t>
            </a:r>
            <a:r>
              <a:rPr lang="de-CH" dirty="0"/>
              <a:t> </a:t>
            </a:r>
            <a:r>
              <a:rPr lang="de-CH" dirty="0" err="1"/>
              <a:t>prolong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lifespan</a:t>
            </a:r>
            <a:r>
              <a:rPr lang="de-CH" dirty="0"/>
              <a:t> of a Duchenne </a:t>
            </a:r>
            <a:r>
              <a:rPr lang="de-CH" dirty="0" err="1"/>
              <a:t>patient</a:t>
            </a:r>
            <a:r>
              <a:rPr lang="de-CH" dirty="0"/>
              <a:t> </a:t>
            </a:r>
            <a:r>
              <a:rPr lang="de-CH" dirty="0" err="1"/>
              <a:t>considerably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0365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207AA34-4F08-40DA-8382-ED801119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Fall 4: </a:t>
            </a:r>
            <a:r>
              <a:rPr lang="de-CH" sz="3600" dirty="0" err="1">
                <a:solidFill>
                  <a:srgbClr val="FFFF00"/>
                </a:solidFill>
              </a:rPr>
              <a:t>Recurrent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Whiplash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Injury</a:t>
            </a:r>
            <a:endParaRPr lang="de-CH" sz="360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A0E5C3A-0D84-4309-874C-F4439604E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sz="2400" dirty="0"/>
              <a:t>In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past</a:t>
            </a:r>
            <a:r>
              <a:rPr lang="de-CH" sz="2400" dirty="0"/>
              <a:t> 33-year </a:t>
            </a:r>
            <a:r>
              <a:rPr lang="de-CH" sz="2400" dirty="0" err="1"/>
              <a:t>old</a:t>
            </a:r>
            <a:r>
              <a:rPr lang="de-CH" sz="2400" dirty="0"/>
              <a:t> </a:t>
            </a:r>
            <a:r>
              <a:rPr lang="de-CH" sz="2400" dirty="0" err="1">
                <a:solidFill>
                  <a:srgbClr val="FFFF00"/>
                </a:solidFill>
              </a:rPr>
              <a:t>Mrs.</a:t>
            </a:r>
            <a:r>
              <a:rPr lang="de-CH" sz="2400" dirty="0">
                <a:solidFill>
                  <a:srgbClr val="FFFF00"/>
                </a:solidFill>
              </a:rPr>
              <a:t> D. S. </a:t>
            </a:r>
            <a:r>
              <a:rPr lang="de-CH" sz="2400" dirty="0"/>
              <a:t>was </a:t>
            </a:r>
            <a:r>
              <a:rPr lang="de-CH" sz="2400" dirty="0" err="1"/>
              <a:t>involved</a:t>
            </a:r>
            <a:r>
              <a:rPr lang="de-CH" sz="2400" dirty="0"/>
              <a:t> in </a:t>
            </a:r>
            <a:r>
              <a:rPr lang="de-CH" sz="2400" dirty="0" err="1"/>
              <a:t>two</a:t>
            </a:r>
            <a:r>
              <a:rPr lang="de-CH" sz="2400" dirty="0"/>
              <a:t> </a:t>
            </a:r>
            <a:r>
              <a:rPr lang="de-CH" sz="2400" dirty="0" err="1"/>
              <a:t>car</a:t>
            </a:r>
            <a:r>
              <a:rPr lang="de-CH" sz="2400" dirty="0"/>
              <a:t> </a:t>
            </a:r>
            <a:r>
              <a:rPr lang="de-CH" sz="2400" dirty="0" err="1"/>
              <a:t>collisions</a:t>
            </a:r>
            <a:r>
              <a:rPr lang="de-CH" sz="2400" dirty="0"/>
              <a:t> and </a:t>
            </a:r>
            <a:r>
              <a:rPr lang="de-CH" sz="2400" dirty="0" err="1"/>
              <a:t>had</a:t>
            </a:r>
            <a:r>
              <a:rPr lang="de-CH" sz="2400" dirty="0"/>
              <a:t> a </a:t>
            </a:r>
            <a:r>
              <a:rPr lang="de-CH" sz="2400" dirty="0" err="1"/>
              <a:t>ski</a:t>
            </a:r>
            <a:r>
              <a:rPr lang="de-CH" sz="2400" dirty="0"/>
              <a:t> </a:t>
            </a:r>
            <a:r>
              <a:rPr lang="de-CH" sz="2400" dirty="0" err="1"/>
              <a:t>accident</a:t>
            </a:r>
            <a:r>
              <a:rPr lang="de-CH" sz="2400" dirty="0"/>
              <a:t>, </a:t>
            </a:r>
            <a:r>
              <a:rPr lang="de-CH" sz="2400" dirty="0" err="1"/>
              <a:t>each</a:t>
            </a:r>
            <a:r>
              <a:rPr lang="de-CH" sz="2400" dirty="0"/>
              <a:t> </a:t>
            </a:r>
            <a:r>
              <a:rPr lang="de-CH" sz="2400" dirty="0" err="1"/>
              <a:t>resulting</a:t>
            </a:r>
            <a:r>
              <a:rPr lang="de-CH" sz="2400" dirty="0"/>
              <a:t> in a </a:t>
            </a:r>
            <a:r>
              <a:rPr lang="de-CH" sz="2400" dirty="0" err="1"/>
              <a:t>whiplash</a:t>
            </a:r>
            <a:r>
              <a:rPr lang="de-CH" sz="2400" dirty="0"/>
              <a:t> </a:t>
            </a:r>
            <a:r>
              <a:rPr lang="de-CH" sz="2400" dirty="0" err="1"/>
              <a:t>injury</a:t>
            </a:r>
            <a:r>
              <a:rPr lang="de-CH" sz="2400" dirty="0"/>
              <a:t>. – </a:t>
            </a:r>
            <a:r>
              <a:rPr lang="de-CH" sz="2400" dirty="0" err="1"/>
              <a:t>Now</a:t>
            </a:r>
            <a:r>
              <a:rPr lang="de-CH" sz="2400" dirty="0"/>
              <a:t> </a:t>
            </a:r>
            <a:r>
              <a:rPr lang="de-CH" sz="2400" dirty="0" err="1"/>
              <a:t>she</a:t>
            </a:r>
            <a:r>
              <a:rPr lang="de-CH" sz="2400" dirty="0"/>
              <a:t> </a:t>
            </a:r>
            <a:r>
              <a:rPr lang="de-CH" sz="2400" dirty="0" err="1"/>
              <a:t>has</a:t>
            </a:r>
            <a:r>
              <a:rPr lang="de-CH" sz="2400" dirty="0"/>
              <a:t>  frequent </a:t>
            </a:r>
            <a:r>
              <a:rPr lang="de-CH" sz="2400" dirty="0" err="1"/>
              <a:t>headaches</a:t>
            </a:r>
            <a:r>
              <a:rPr lang="de-CH" sz="2400" dirty="0"/>
              <a:t> and a </a:t>
            </a:r>
            <a:r>
              <a:rPr lang="de-CH" sz="2400" dirty="0" err="1"/>
              <a:t>constant</a:t>
            </a:r>
            <a:r>
              <a:rPr lang="de-CH" sz="2400" dirty="0"/>
              <a:t> </a:t>
            </a:r>
            <a:r>
              <a:rPr lang="de-CH" sz="2400" dirty="0" err="1"/>
              <a:t>feeling</a:t>
            </a:r>
            <a:r>
              <a:rPr lang="de-CH" sz="2400" dirty="0"/>
              <a:t> of </a:t>
            </a:r>
            <a:r>
              <a:rPr lang="de-CH" sz="2400" dirty="0" err="1"/>
              <a:t>tension</a:t>
            </a:r>
            <a:r>
              <a:rPr lang="de-CH" sz="2400" dirty="0"/>
              <a:t> in her </a:t>
            </a:r>
            <a:r>
              <a:rPr lang="de-CH" sz="2400" dirty="0" err="1"/>
              <a:t>left</a:t>
            </a:r>
            <a:r>
              <a:rPr lang="de-CH" sz="2400" dirty="0"/>
              <a:t> neck and back, </a:t>
            </a:r>
            <a:r>
              <a:rPr lang="de-CH" sz="2400" dirty="0" err="1"/>
              <a:t>aggravated</a:t>
            </a:r>
            <a:r>
              <a:rPr lang="de-CH" sz="2400" dirty="0"/>
              <a:t> </a:t>
            </a:r>
            <a:r>
              <a:rPr lang="de-CH" sz="2400" dirty="0" err="1"/>
              <a:t>by</a:t>
            </a:r>
            <a:r>
              <a:rPr lang="de-CH" sz="2400" dirty="0"/>
              <a:t> </a:t>
            </a:r>
            <a:r>
              <a:rPr lang="de-CH" sz="2400" dirty="0" err="1"/>
              <a:t>physical</a:t>
            </a:r>
            <a:r>
              <a:rPr lang="de-CH" sz="2400" dirty="0"/>
              <a:t> </a:t>
            </a:r>
            <a:r>
              <a:rPr lang="de-CH" sz="2400" dirty="0" err="1"/>
              <a:t>effort</a:t>
            </a:r>
            <a:r>
              <a:rPr lang="de-CH" sz="2400" dirty="0"/>
              <a:t>, </a:t>
            </a:r>
            <a:r>
              <a:rPr lang="de-CH" sz="2400" dirty="0" err="1"/>
              <a:t>long</a:t>
            </a:r>
            <a:r>
              <a:rPr lang="de-CH" sz="2400" dirty="0"/>
              <a:t> </a:t>
            </a:r>
            <a:r>
              <a:rPr lang="de-CH" sz="2400" dirty="0" err="1"/>
              <a:t>sitting</a:t>
            </a:r>
            <a:r>
              <a:rPr lang="de-CH" sz="2400" dirty="0"/>
              <a:t> and </a:t>
            </a:r>
            <a:r>
              <a:rPr lang="de-CH" sz="2400" dirty="0" err="1"/>
              <a:t>standing</a:t>
            </a:r>
            <a:r>
              <a:rPr lang="de-CH" sz="2400" dirty="0"/>
              <a:t>. </a:t>
            </a:r>
            <a:r>
              <a:rPr lang="de-CH" sz="2400" dirty="0" err="1"/>
              <a:t>Concommitant</a:t>
            </a:r>
            <a:r>
              <a:rPr lang="de-CH" sz="2400" dirty="0"/>
              <a:t> </a:t>
            </a:r>
            <a:r>
              <a:rPr lang="de-CH" sz="2400" dirty="0" err="1"/>
              <a:t>ailments</a:t>
            </a:r>
            <a:r>
              <a:rPr lang="de-CH" sz="2400" dirty="0"/>
              <a:t> </a:t>
            </a:r>
            <a:r>
              <a:rPr lang="de-CH" sz="2400" dirty="0" err="1"/>
              <a:t>are</a:t>
            </a:r>
            <a:r>
              <a:rPr lang="de-CH" sz="2400" dirty="0"/>
              <a:t> a </a:t>
            </a:r>
            <a:r>
              <a:rPr lang="de-CH" sz="2400" dirty="0" err="1"/>
              <a:t>debilitating</a:t>
            </a:r>
            <a:r>
              <a:rPr lang="de-CH" sz="2400" dirty="0"/>
              <a:t> </a:t>
            </a:r>
            <a:r>
              <a:rPr lang="de-CH" sz="2400" dirty="0" err="1"/>
              <a:t>pain</a:t>
            </a:r>
            <a:r>
              <a:rPr lang="de-CH" sz="2400" dirty="0"/>
              <a:t> in her </a:t>
            </a:r>
            <a:r>
              <a:rPr lang="de-CH" sz="2400" dirty="0" err="1"/>
              <a:t>left</a:t>
            </a:r>
            <a:r>
              <a:rPr lang="de-CH" sz="2400" dirty="0"/>
              <a:t> arm </a:t>
            </a:r>
            <a:r>
              <a:rPr lang="de-CH" sz="2400" dirty="0" err="1"/>
              <a:t>with</a:t>
            </a:r>
            <a:r>
              <a:rPr lang="de-CH" sz="2400" dirty="0"/>
              <a:t> </a:t>
            </a:r>
            <a:r>
              <a:rPr lang="de-CH" sz="2400" dirty="0" err="1"/>
              <a:t>tingling</a:t>
            </a:r>
            <a:r>
              <a:rPr lang="de-CH" sz="2400" dirty="0"/>
              <a:t> in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fingertipps</a:t>
            </a:r>
            <a:r>
              <a:rPr lang="de-CH" sz="2400" dirty="0"/>
              <a:t> and </a:t>
            </a:r>
            <a:r>
              <a:rPr lang="de-CH" sz="2400" dirty="0" err="1"/>
              <a:t>shooting</a:t>
            </a:r>
            <a:r>
              <a:rPr lang="de-CH" sz="2400" dirty="0"/>
              <a:t> </a:t>
            </a:r>
            <a:r>
              <a:rPr lang="de-CH" sz="2400" dirty="0" err="1"/>
              <a:t>thoracic</a:t>
            </a:r>
            <a:r>
              <a:rPr lang="de-CH" sz="2400" dirty="0"/>
              <a:t> </a:t>
            </a:r>
            <a:r>
              <a:rPr lang="de-CH" sz="2400" dirty="0" err="1"/>
              <a:t>pains</a:t>
            </a:r>
            <a:r>
              <a:rPr lang="de-CH" sz="2400" dirty="0"/>
              <a:t> on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left</a:t>
            </a:r>
            <a:r>
              <a:rPr lang="de-CH" sz="2400" dirty="0"/>
              <a:t> </a:t>
            </a:r>
            <a:r>
              <a:rPr lang="de-CH" sz="2400" dirty="0" err="1"/>
              <a:t>when</a:t>
            </a:r>
            <a:r>
              <a:rPr lang="de-CH" sz="2400" dirty="0"/>
              <a:t> </a:t>
            </a:r>
            <a:r>
              <a:rPr lang="de-CH" sz="2400" dirty="0" err="1"/>
              <a:t>coughing</a:t>
            </a:r>
            <a:r>
              <a:rPr lang="de-CH" sz="2400" dirty="0"/>
              <a:t>.</a:t>
            </a:r>
          </a:p>
          <a:p>
            <a:pPr marL="0" indent="0">
              <a:buNone/>
            </a:pPr>
            <a:endParaRPr lang="de-CH" sz="2400" dirty="0"/>
          </a:p>
          <a:p>
            <a:r>
              <a:rPr lang="de-CH" sz="2400" dirty="0" err="1"/>
              <a:t>Futher</a:t>
            </a:r>
            <a:r>
              <a:rPr lang="de-CH" sz="2400" dirty="0"/>
              <a:t> her </a:t>
            </a:r>
            <a:r>
              <a:rPr lang="de-CH" sz="2400" dirty="0" err="1"/>
              <a:t>menstruation</a:t>
            </a:r>
            <a:r>
              <a:rPr lang="de-CH" sz="2400" dirty="0"/>
              <a:t> </a:t>
            </a:r>
            <a:r>
              <a:rPr lang="de-CH" sz="2400" dirty="0" err="1"/>
              <a:t>is</a:t>
            </a:r>
            <a:r>
              <a:rPr lang="de-CH" sz="2400" dirty="0"/>
              <a:t> </a:t>
            </a:r>
            <a:r>
              <a:rPr lang="de-CH" sz="2400" dirty="0" err="1"/>
              <a:t>delayed</a:t>
            </a:r>
            <a:r>
              <a:rPr lang="de-CH" sz="2400" dirty="0"/>
              <a:t> (</a:t>
            </a:r>
            <a:r>
              <a:rPr lang="de-CH" sz="2400" dirty="0" err="1"/>
              <a:t>only</a:t>
            </a:r>
            <a:r>
              <a:rPr lang="de-CH" sz="2400" dirty="0"/>
              <a:t> </a:t>
            </a:r>
            <a:r>
              <a:rPr lang="de-CH" sz="2400" dirty="0" err="1"/>
              <a:t>every</a:t>
            </a:r>
            <a:r>
              <a:rPr lang="de-CH" sz="2400" dirty="0"/>
              <a:t> </a:t>
            </a:r>
            <a:r>
              <a:rPr lang="de-CH" sz="2400" dirty="0" err="1"/>
              <a:t>sixth</a:t>
            </a:r>
            <a:r>
              <a:rPr lang="de-CH" sz="2400" dirty="0"/>
              <a:t> </a:t>
            </a:r>
            <a:r>
              <a:rPr lang="de-CH" sz="2400" dirty="0" err="1"/>
              <a:t>week</a:t>
            </a:r>
            <a:r>
              <a:rPr lang="de-CH" sz="2400" dirty="0"/>
              <a:t>), </a:t>
            </a:r>
            <a:r>
              <a:rPr lang="de-CH" sz="2400" dirty="0" err="1"/>
              <a:t>with</a:t>
            </a:r>
            <a:r>
              <a:rPr lang="de-CH" sz="2400" dirty="0"/>
              <a:t> </a:t>
            </a:r>
            <a:r>
              <a:rPr lang="de-CH" sz="2400" dirty="0" err="1"/>
              <a:t>long</a:t>
            </a:r>
            <a:r>
              <a:rPr lang="de-CH" sz="2400" dirty="0"/>
              <a:t> </a:t>
            </a:r>
            <a:r>
              <a:rPr lang="de-CH" sz="2400" dirty="0" err="1"/>
              <a:t>bleeding</a:t>
            </a:r>
            <a:r>
              <a:rPr lang="de-CH" sz="2400" dirty="0"/>
              <a:t>, </a:t>
            </a:r>
            <a:r>
              <a:rPr lang="de-CH" sz="2400" dirty="0" err="1"/>
              <a:t>she</a:t>
            </a:r>
            <a:r>
              <a:rPr lang="de-CH" sz="2400" dirty="0"/>
              <a:t> </a:t>
            </a:r>
            <a:r>
              <a:rPr lang="de-CH" sz="2400" dirty="0" err="1"/>
              <a:t>has</a:t>
            </a:r>
            <a:r>
              <a:rPr lang="de-CH" sz="2400" dirty="0"/>
              <a:t> a dry </a:t>
            </a:r>
            <a:r>
              <a:rPr lang="de-CH" sz="2400" dirty="0" err="1"/>
              <a:t>cough</a:t>
            </a:r>
            <a:r>
              <a:rPr lang="de-CH" sz="2400" dirty="0"/>
              <a:t>, and </a:t>
            </a:r>
            <a:r>
              <a:rPr lang="de-CH" sz="2400" dirty="0" err="1"/>
              <a:t>during</a:t>
            </a:r>
            <a:r>
              <a:rPr lang="de-CH" sz="2400" dirty="0"/>
              <a:t> </a:t>
            </a:r>
            <a:r>
              <a:rPr lang="de-CH" sz="2400" dirty="0" err="1"/>
              <a:t>micturition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flow</a:t>
            </a:r>
            <a:r>
              <a:rPr lang="de-CH" sz="2400" dirty="0"/>
              <a:t> of </a:t>
            </a:r>
            <a:r>
              <a:rPr lang="de-CH" sz="2400" dirty="0" err="1"/>
              <a:t>urine</a:t>
            </a:r>
            <a:r>
              <a:rPr lang="de-CH" sz="2400" dirty="0"/>
              <a:t> </a:t>
            </a:r>
            <a:r>
              <a:rPr lang="de-CH" sz="2400" dirty="0" err="1"/>
              <a:t>is</a:t>
            </a:r>
            <a:r>
              <a:rPr lang="de-CH" sz="2400" dirty="0"/>
              <a:t> </a:t>
            </a:r>
            <a:r>
              <a:rPr lang="de-CH" sz="2400" dirty="0" err="1"/>
              <a:t>interupted</a:t>
            </a:r>
            <a:r>
              <a:rPr lang="de-CH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8053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xmlns="" id="{A043AB90-35E4-4734-A419-38132F77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Verletzungsmechanismus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xmlns="" id="{68912ECB-2645-4673-A04F-7CC3BD573C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897" t="52684" r="58750" b="33346"/>
          <a:stretch/>
        </p:blipFill>
        <p:spPr>
          <a:xfrm>
            <a:off x="1250196" y="2026403"/>
            <a:ext cx="5575318" cy="2805193"/>
          </a:xfrm>
          <a:prstGeom prst="rect">
            <a:avLst/>
          </a:prstGeom>
        </p:spPr>
      </p:pic>
      <p:pic>
        <p:nvPicPr>
          <p:cNvPr id="11" name="Inhaltsplatzhalter 6">
            <a:extLst>
              <a:ext uri="{FF2B5EF4-FFF2-40B4-BE49-F238E27FC236}">
                <a16:creationId xmlns:a16="http://schemas.microsoft.com/office/drawing/2014/main" xmlns="" id="{05B21EB7-F15F-4DBD-B639-94FF414B31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1887" t="46368" r="70579" b="35029"/>
          <a:stretch/>
        </p:blipFill>
        <p:spPr>
          <a:xfrm>
            <a:off x="7697492" y="925440"/>
            <a:ext cx="3244312" cy="50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8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61413E1-E013-4D53-828A-2BBE2ADB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Checklist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9C72971-01BB-40EB-85AF-1CCF0B61EC6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CH" sz="3000" dirty="0" err="1">
                <a:solidFill>
                  <a:srgbClr val="FFFF00"/>
                </a:solidFill>
              </a:rPr>
              <a:t>Whiplash</a:t>
            </a:r>
            <a:r>
              <a:rPr lang="de-CH" sz="3000" dirty="0">
                <a:solidFill>
                  <a:srgbClr val="FFFF00"/>
                </a:solidFill>
              </a:rPr>
              <a:t> </a:t>
            </a:r>
            <a:r>
              <a:rPr lang="de-CH" sz="3000" dirty="0" err="1">
                <a:solidFill>
                  <a:srgbClr val="FFFF00"/>
                </a:solidFill>
              </a:rPr>
              <a:t>injury</a:t>
            </a:r>
            <a:endParaRPr lang="de-CH" sz="3000" dirty="0">
              <a:solidFill>
                <a:srgbClr val="FFFF00"/>
              </a:solidFill>
            </a:endParaRPr>
          </a:p>
          <a:p>
            <a:r>
              <a:rPr lang="de-CH" dirty="0"/>
              <a:t>&lt; </a:t>
            </a:r>
            <a:r>
              <a:rPr lang="de-CH" dirty="0" err="1"/>
              <a:t>Effort</a:t>
            </a:r>
            <a:r>
              <a:rPr lang="de-CH" dirty="0"/>
              <a:t>, </a:t>
            </a:r>
            <a:r>
              <a:rPr lang="de-CH" dirty="0" err="1"/>
              <a:t>physical</a:t>
            </a:r>
            <a:r>
              <a:rPr lang="de-CH" dirty="0"/>
              <a:t>-P</a:t>
            </a:r>
          </a:p>
          <a:p>
            <a:r>
              <a:rPr lang="de-CH" dirty="0"/>
              <a:t>&lt; </a:t>
            </a:r>
            <a:r>
              <a:rPr lang="de-CH" dirty="0" err="1"/>
              <a:t>Sitting</a:t>
            </a:r>
            <a:r>
              <a:rPr lang="de-CH" dirty="0"/>
              <a:t>-P</a:t>
            </a:r>
          </a:p>
          <a:p>
            <a:r>
              <a:rPr lang="de-CH" dirty="0"/>
              <a:t>&lt; Standing-P</a:t>
            </a:r>
          </a:p>
          <a:p>
            <a:r>
              <a:rPr lang="de-CH" dirty="0"/>
              <a:t>&lt; Movement-P </a:t>
            </a:r>
          </a:p>
          <a:p>
            <a:r>
              <a:rPr lang="de-CH" dirty="0"/>
              <a:t>&lt; </a:t>
            </a:r>
            <a:r>
              <a:rPr lang="de-CH" dirty="0" err="1"/>
              <a:t>Turning</a:t>
            </a:r>
            <a:r>
              <a:rPr lang="de-CH" dirty="0"/>
              <a:t> </a:t>
            </a:r>
            <a:r>
              <a:rPr lang="de-CH" dirty="0" err="1"/>
              <a:t>suffering</a:t>
            </a:r>
            <a:r>
              <a:rPr lang="de-CH" dirty="0"/>
              <a:t> </a:t>
            </a:r>
            <a:r>
              <a:rPr lang="de-CH" dirty="0" err="1"/>
              <a:t>parts</a:t>
            </a:r>
            <a:r>
              <a:rPr lang="de-CH" dirty="0"/>
              <a:t>-P</a:t>
            </a:r>
          </a:p>
          <a:p>
            <a:r>
              <a:rPr lang="de-CH" dirty="0"/>
              <a:t>&lt; Upon </a:t>
            </a:r>
            <a:r>
              <a:rPr lang="de-CH" dirty="0" err="1"/>
              <a:t>awaking</a:t>
            </a:r>
            <a:r>
              <a:rPr lang="de-CH" dirty="0"/>
              <a:t>-P</a:t>
            </a:r>
          </a:p>
          <a:p>
            <a:r>
              <a:rPr lang="de-CH" dirty="0"/>
              <a:t>&gt; </a:t>
            </a:r>
            <a:r>
              <a:rPr lang="de-CH" dirty="0" err="1"/>
              <a:t>Rubbing</a:t>
            </a:r>
            <a:r>
              <a:rPr lang="de-CH" dirty="0"/>
              <a:t>, massage-P</a:t>
            </a:r>
          </a:p>
          <a:p>
            <a:r>
              <a:rPr lang="de-CH" dirty="0"/>
              <a:t>&gt; </a:t>
            </a:r>
            <a:r>
              <a:rPr lang="de-CH" dirty="0" err="1"/>
              <a:t>Lying</a:t>
            </a:r>
            <a:r>
              <a:rPr lang="de-CH" dirty="0"/>
              <a:t>-P</a:t>
            </a:r>
          </a:p>
          <a:p>
            <a:r>
              <a:rPr lang="de-CH" dirty="0" err="1"/>
              <a:t>Skipping</a:t>
            </a:r>
            <a:r>
              <a:rPr lang="de-CH" dirty="0"/>
              <a:t> </a:t>
            </a:r>
            <a:r>
              <a:rPr lang="de-CH" dirty="0" err="1"/>
              <a:t>pain</a:t>
            </a:r>
            <a:endParaRPr lang="de-CH" dirty="0"/>
          </a:p>
          <a:p>
            <a:r>
              <a:rPr lang="de-CH" dirty="0"/>
              <a:t>&lt; </a:t>
            </a:r>
            <a:r>
              <a:rPr lang="de-CH" dirty="0" err="1"/>
              <a:t>Cough</a:t>
            </a: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86730244-CDA1-4027-AB32-6A45A16CFF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CH" sz="3000" dirty="0" err="1">
                <a:solidFill>
                  <a:srgbClr val="FFFF00"/>
                </a:solidFill>
              </a:rPr>
              <a:t>Oligomenorrhea</a:t>
            </a:r>
            <a:endParaRPr lang="de-CH" sz="3000" dirty="0">
              <a:solidFill>
                <a:srgbClr val="FFFF00"/>
              </a:solidFill>
            </a:endParaRPr>
          </a:p>
          <a:p>
            <a:r>
              <a:rPr lang="de-CH" dirty="0"/>
              <a:t>Menstruation </a:t>
            </a:r>
            <a:r>
              <a:rPr lang="de-CH" dirty="0" err="1"/>
              <a:t>too</a:t>
            </a:r>
            <a:r>
              <a:rPr lang="de-CH" dirty="0"/>
              <a:t> </a:t>
            </a:r>
            <a:r>
              <a:rPr lang="de-CH" dirty="0" err="1"/>
              <a:t>late</a:t>
            </a:r>
            <a:r>
              <a:rPr lang="de-CH" dirty="0"/>
              <a:t>-P</a:t>
            </a:r>
          </a:p>
          <a:p>
            <a:r>
              <a:rPr lang="de-CH" dirty="0"/>
              <a:t>Menstruation </a:t>
            </a:r>
            <a:r>
              <a:rPr lang="de-CH" dirty="0" err="1"/>
              <a:t>too</a:t>
            </a:r>
            <a:r>
              <a:rPr lang="de-CH" dirty="0"/>
              <a:t> </a:t>
            </a:r>
            <a:r>
              <a:rPr lang="de-CH" dirty="0" err="1"/>
              <a:t>long</a:t>
            </a:r>
            <a:r>
              <a:rPr lang="de-CH" dirty="0"/>
              <a:t>-P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 err="1">
                <a:solidFill>
                  <a:srgbClr val="FFFF00"/>
                </a:solidFill>
              </a:rPr>
              <a:t>Mikturition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interupted</a:t>
            </a:r>
            <a:endParaRPr lang="de-C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79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8AECD9DE-270E-4B7F-AB03-D5CB493B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A2BF00C-04F1-4CA9-93DB-24791EB8E6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The </a:t>
            </a:r>
            <a:r>
              <a:rPr lang="de-CH" dirty="0" err="1"/>
              <a:t>firsts</a:t>
            </a:r>
            <a:r>
              <a:rPr lang="de-CH" dirty="0"/>
              <a:t> </a:t>
            </a:r>
            <a:r>
              <a:rPr lang="de-CH" dirty="0" err="1"/>
              <a:t>two</a:t>
            </a:r>
            <a:r>
              <a:rPr lang="de-CH" dirty="0"/>
              <a:t> </a:t>
            </a:r>
            <a:r>
              <a:rPr lang="de-CH" dirty="0" err="1"/>
              <a:t>months</a:t>
            </a:r>
            <a:r>
              <a:rPr lang="de-CH" dirty="0"/>
              <a:t> of </a:t>
            </a:r>
            <a:r>
              <a:rPr lang="de-CH" dirty="0" err="1"/>
              <a:t>his</a:t>
            </a:r>
            <a:r>
              <a:rPr lang="de-CH" dirty="0"/>
              <a:t> </a:t>
            </a:r>
            <a:r>
              <a:rPr lang="de-CH" dirty="0" err="1"/>
              <a:t>life</a:t>
            </a:r>
            <a:r>
              <a:rPr lang="de-CH" dirty="0"/>
              <a:t> Brian </a:t>
            </a:r>
            <a:r>
              <a:rPr lang="de-CH" dirty="0" err="1"/>
              <a:t>sleeps</a:t>
            </a:r>
            <a:r>
              <a:rPr lang="de-CH" dirty="0"/>
              <a:t> </a:t>
            </a:r>
            <a:r>
              <a:rPr lang="de-CH" dirty="0" err="1"/>
              <a:t>during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day</a:t>
            </a:r>
            <a:r>
              <a:rPr lang="de-CH" dirty="0"/>
              <a:t>, and </a:t>
            </a:r>
            <a:r>
              <a:rPr lang="de-CH" dirty="0" err="1"/>
              <a:t>cries</a:t>
            </a:r>
            <a:r>
              <a:rPr lang="de-CH" dirty="0"/>
              <a:t> </a:t>
            </a:r>
            <a:r>
              <a:rPr lang="de-CH" dirty="0" err="1"/>
              <a:t>almost</a:t>
            </a:r>
            <a:r>
              <a:rPr lang="de-CH" dirty="0"/>
              <a:t> all </a:t>
            </a:r>
            <a:r>
              <a:rPr lang="de-CH" dirty="0" err="1"/>
              <a:t>night</a:t>
            </a:r>
            <a:r>
              <a:rPr lang="de-CH" dirty="0"/>
              <a:t>. He </a:t>
            </a:r>
            <a:r>
              <a:rPr lang="de-CH" dirty="0" err="1"/>
              <a:t>drinks</a:t>
            </a:r>
            <a:r>
              <a:rPr lang="de-CH" dirty="0"/>
              <a:t> </a:t>
            </a:r>
            <a:r>
              <a:rPr lang="de-CH" dirty="0" err="1"/>
              <a:t>greedily</a:t>
            </a:r>
            <a:r>
              <a:rPr lang="de-CH" dirty="0"/>
              <a:t>, </a:t>
            </a:r>
            <a:r>
              <a:rPr lang="de-CH" dirty="0" err="1"/>
              <a:t>has</a:t>
            </a:r>
            <a:r>
              <a:rPr lang="de-CH" dirty="0"/>
              <a:t> </a:t>
            </a:r>
            <a:r>
              <a:rPr lang="de-CH" dirty="0" err="1"/>
              <a:t>quickly</a:t>
            </a:r>
            <a:r>
              <a:rPr lang="de-CH" dirty="0"/>
              <a:t> </a:t>
            </a:r>
            <a:r>
              <a:rPr lang="de-CH" dirty="0" err="1"/>
              <a:t>enough</a:t>
            </a:r>
            <a:r>
              <a:rPr lang="de-CH" dirty="0"/>
              <a:t> and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quickly</a:t>
            </a:r>
            <a:r>
              <a:rPr lang="de-CH" dirty="0"/>
              <a:t> </a:t>
            </a:r>
            <a:r>
              <a:rPr lang="de-CH" dirty="0" err="1"/>
              <a:t>hungry</a:t>
            </a:r>
            <a:r>
              <a:rPr lang="de-CH" dirty="0"/>
              <a:t> </a:t>
            </a:r>
            <a:r>
              <a:rPr lang="de-CH" dirty="0" err="1"/>
              <a:t>again</a:t>
            </a:r>
            <a:r>
              <a:rPr lang="de-CH" dirty="0"/>
              <a:t>. </a:t>
            </a:r>
          </a:p>
          <a:p>
            <a:r>
              <a:rPr lang="de-CH" dirty="0"/>
              <a:t>His </a:t>
            </a:r>
            <a:r>
              <a:rPr lang="de-CH" dirty="0" err="1"/>
              <a:t>pediatrician</a:t>
            </a:r>
            <a:r>
              <a:rPr lang="de-CH" dirty="0"/>
              <a:t> </a:t>
            </a:r>
            <a:r>
              <a:rPr lang="de-CH" dirty="0" err="1"/>
              <a:t>diagnoses</a:t>
            </a:r>
            <a:r>
              <a:rPr lang="de-CH" dirty="0"/>
              <a:t> baby-</a:t>
            </a:r>
            <a:r>
              <a:rPr lang="de-CH" dirty="0" err="1"/>
              <a:t>colics</a:t>
            </a:r>
            <a:r>
              <a:rPr lang="de-CH" dirty="0"/>
              <a:t> and </a:t>
            </a:r>
            <a:r>
              <a:rPr lang="de-CH" dirty="0" err="1"/>
              <a:t>prescribes</a:t>
            </a:r>
            <a:r>
              <a:rPr lang="de-CH" dirty="0"/>
              <a:t> </a:t>
            </a:r>
            <a:r>
              <a:rPr lang="de-CH" dirty="0" err="1"/>
              <a:t>Flatulex</a:t>
            </a:r>
            <a:r>
              <a:rPr lang="de-CH" dirty="0"/>
              <a:t>, </a:t>
            </a:r>
            <a:r>
              <a:rPr lang="de-CH" dirty="0" err="1"/>
              <a:t>which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</a:t>
            </a: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effect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xmlns="" id="{E2299AA1-159E-4FE3-BB28-13E363CA9A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346" y="2120699"/>
            <a:ext cx="3226847" cy="3427095"/>
          </a:xfrm>
        </p:spPr>
      </p:pic>
    </p:spTree>
    <p:extLst>
      <p:ext uri="{BB962C8B-B14F-4D97-AF65-F5344CB8AC3E}">
        <p14:creationId xmlns:p14="http://schemas.microsoft.com/office/powerpoint/2010/main" val="1291580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0B87D80B-CE80-4E6E-B6A1-E3D584022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 err="1">
                <a:solidFill>
                  <a:srgbClr val="FFFF00"/>
                </a:solidFill>
              </a:rPr>
              <a:t>Procedure</a:t>
            </a:r>
            <a:endParaRPr lang="de-CH" sz="360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0ED21121-3CE8-451D-AB3F-702378FCC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 err="1">
                <a:solidFill>
                  <a:srgbClr val="FFFF00"/>
                </a:solidFill>
              </a:rPr>
              <a:t>We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repertorize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first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polar </a:t>
            </a:r>
            <a:r>
              <a:rPr lang="de-CH" dirty="0" err="1">
                <a:solidFill>
                  <a:srgbClr val="FFFF00"/>
                </a:solidFill>
              </a:rPr>
              <a:t>symptoms</a:t>
            </a:r>
            <a:r>
              <a:rPr lang="de-CH" dirty="0">
                <a:solidFill>
                  <a:srgbClr val="FFFF00"/>
                </a:solidFill>
              </a:rPr>
              <a:t> of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main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complaint</a:t>
            </a:r>
            <a:r>
              <a:rPr lang="de-CH" dirty="0">
                <a:solidFill>
                  <a:srgbClr val="FFFF00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CH" dirty="0"/>
              <a:t>26 </a:t>
            </a:r>
            <a:r>
              <a:rPr lang="de-CH" dirty="0" err="1"/>
              <a:t>remedies</a:t>
            </a:r>
            <a:r>
              <a:rPr lang="de-CH" dirty="0"/>
              <a:t> </a:t>
            </a:r>
            <a:r>
              <a:rPr lang="de-CH" dirty="0" err="1"/>
              <a:t>cover</a:t>
            </a:r>
            <a:r>
              <a:rPr lang="de-CH" dirty="0"/>
              <a:t> all </a:t>
            </a:r>
            <a:r>
              <a:rPr lang="de-CH" dirty="0" err="1"/>
              <a:t>symptoms</a:t>
            </a:r>
            <a:r>
              <a:rPr lang="de-CH" dirty="0"/>
              <a:t>, 14 </a:t>
            </a:r>
            <a:r>
              <a:rPr lang="de-CH" dirty="0" err="1"/>
              <a:t>without</a:t>
            </a:r>
            <a:r>
              <a:rPr lang="de-CH" dirty="0"/>
              <a:t> </a:t>
            </a:r>
            <a:r>
              <a:rPr lang="de-CH" dirty="0" err="1"/>
              <a:t>contraindication</a:t>
            </a:r>
            <a:endParaRPr lang="de-CH" dirty="0"/>
          </a:p>
          <a:p>
            <a:pPr>
              <a:buFont typeface="Wingdings" panose="05000000000000000000" pitchFamily="2" charset="2"/>
              <a:buChar char="à"/>
            </a:pPr>
            <a:r>
              <a:rPr lang="de-CH" dirty="0" err="1">
                <a:solidFill>
                  <a:srgbClr val="FFFF00"/>
                </a:solidFill>
              </a:rPr>
              <a:t>Now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we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add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nonpolar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symptoms</a:t>
            </a:r>
            <a:r>
              <a:rPr lang="de-CH" dirty="0">
                <a:solidFill>
                  <a:srgbClr val="FFFF00"/>
                </a:solidFill>
              </a:rPr>
              <a:t> of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main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complaint</a:t>
            </a:r>
            <a:r>
              <a:rPr lang="de-CH" dirty="0">
                <a:solidFill>
                  <a:srgbClr val="FFFF00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CH" dirty="0">
                <a:sym typeface="Wingdings" panose="05000000000000000000" pitchFamily="2" charset="2"/>
              </a:rPr>
              <a:t>6 </a:t>
            </a:r>
            <a:r>
              <a:rPr lang="de-CH" dirty="0" err="1">
                <a:sym typeface="Wingdings" panose="05000000000000000000" pitchFamily="2" charset="2"/>
              </a:rPr>
              <a:t>Remedies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cover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everything</a:t>
            </a:r>
            <a:r>
              <a:rPr lang="de-CH" dirty="0">
                <a:sym typeface="Wingdings" panose="05000000000000000000" pitchFamily="2" charset="2"/>
              </a:rPr>
              <a:t>, 5 </a:t>
            </a:r>
            <a:r>
              <a:rPr lang="de-CH" dirty="0" err="1">
                <a:sym typeface="Wingdings" panose="05000000000000000000" pitchFamily="2" charset="2"/>
              </a:rPr>
              <a:t>without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contraindication</a:t>
            </a:r>
            <a:r>
              <a:rPr lang="de-CH" dirty="0"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8909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8F4A6827-02B2-4760-850F-BE7DC4F69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3C7EAD86-1391-42EF-81CD-CF323CBDA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47" t="18238" r="39719" b="318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91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17295CF-0C91-4A37-A174-116B8E02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BC1AFAC-A92B-4794-B362-709D14B01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CH" dirty="0" err="1">
                <a:solidFill>
                  <a:srgbClr val="FFFF00"/>
                </a:solidFill>
                <a:sym typeface="Wingdings" panose="05000000000000000000" pitchFamily="2" charset="2"/>
              </a:rPr>
              <a:t>Now</a:t>
            </a:r>
            <a:r>
              <a:rPr lang="de-CH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de-CH" dirty="0" err="1">
                <a:solidFill>
                  <a:srgbClr val="FFFF00"/>
                </a:solidFill>
                <a:sym typeface="Wingdings" panose="05000000000000000000" pitchFamily="2" charset="2"/>
              </a:rPr>
              <a:t>we</a:t>
            </a:r>
            <a:r>
              <a:rPr lang="de-CH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de-CH" dirty="0" err="1">
                <a:solidFill>
                  <a:srgbClr val="FFFF00"/>
                </a:solidFill>
                <a:sym typeface="Wingdings" panose="05000000000000000000" pitchFamily="2" charset="2"/>
              </a:rPr>
              <a:t>add</a:t>
            </a:r>
            <a:r>
              <a:rPr lang="de-CH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de-CH" dirty="0" err="1">
                <a:solidFill>
                  <a:srgbClr val="FFFF00"/>
                </a:solidFill>
                <a:sym typeface="Wingdings" panose="05000000000000000000" pitchFamily="2" charset="2"/>
              </a:rPr>
              <a:t>the</a:t>
            </a:r>
            <a:r>
              <a:rPr lang="de-CH" dirty="0">
                <a:solidFill>
                  <a:srgbClr val="FFFF00"/>
                </a:solidFill>
                <a:sym typeface="Wingdings" panose="05000000000000000000" pitchFamily="2" charset="2"/>
              </a:rPr>
              <a:t> menstrual and </a:t>
            </a:r>
            <a:r>
              <a:rPr lang="de-CH" dirty="0" err="1">
                <a:solidFill>
                  <a:srgbClr val="FFFF00"/>
                </a:solidFill>
                <a:sym typeface="Wingdings" panose="05000000000000000000" pitchFamily="2" charset="2"/>
              </a:rPr>
              <a:t>micturition</a:t>
            </a:r>
            <a:r>
              <a:rPr lang="de-CH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de-CH" dirty="0" err="1">
                <a:solidFill>
                  <a:srgbClr val="FFFF00"/>
                </a:solidFill>
                <a:sym typeface="Wingdings" panose="05000000000000000000" pitchFamily="2" charset="2"/>
              </a:rPr>
              <a:t>symptoms</a:t>
            </a:r>
            <a:r>
              <a:rPr lang="de-CH" dirty="0">
                <a:solidFill>
                  <a:srgbClr val="FFFF00"/>
                </a:solidFill>
                <a:sym typeface="Wingdings" panose="05000000000000000000" pitchFamily="2" charset="2"/>
              </a:rPr>
              <a:t>:</a:t>
            </a:r>
          </a:p>
          <a:p>
            <a:pPr marL="0" indent="0">
              <a:buNone/>
            </a:pPr>
            <a:r>
              <a:rPr lang="de-CH" dirty="0">
                <a:sym typeface="Wingdings" panose="05000000000000000000" pitchFamily="2" charset="2"/>
              </a:rPr>
              <a:t> 3 </a:t>
            </a:r>
            <a:r>
              <a:rPr lang="de-CH" dirty="0" err="1">
                <a:sym typeface="Wingdings" panose="05000000000000000000" pitchFamily="2" charset="2"/>
              </a:rPr>
              <a:t>Remedies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cover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everything</a:t>
            </a:r>
            <a:r>
              <a:rPr lang="de-CH" dirty="0">
                <a:sym typeface="Wingdings" panose="05000000000000000000" pitchFamily="2" charset="2"/>
              </a:rPr>
              <a:t>, and </a:t>
            </a:r>
            <a:r>
              <a:rPr lang="de-CH" dirty="0" err="1">
                <a:sym typeface="Wingdings" panose="05000000000000000000" pitchFamily="2" charset="2"/>
              </a:rPr>
              <a:t>only</a:t>
            </a:r>
            <a:r>
              <a:rPr lang="de-CH" dirty="0">
                <a:sym typeface="Wingdings" panose="05000000000000000000" pitchFamily="2" charset="2"/>
              </a:rPr>
              <a:t> Zincum </a:t>
            </a:r>
            <a:r>
              <a:rPr lang="de-CH" dirty="0" err="1">
                <a:sym typeface="Wingdings" panose="05000000000000000000" pitchFamily="2" charset="2"/>
              </a:rPr>
              <a:t>has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no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contraindication</a:t>
            </a:r>
            <a:r>
              <a:rPr lang="de-CH" dirty="0">
                <a:sym typeface="Wingdings" panose="05000000000000000000" pitchFamily="2" charset="2"/>
              </a:rPr>
              <a:t>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43431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C61197A-9C16-41A4-BF57-9A5A18806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7665A24B-D06A-43F5-99EA-091245AC9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69" t="17169" r="36717" b="22637"/>
          <a:stretch/>
        </p:blipFill>
        <p:spPr>
          <a:xfrm>
            <a:off x="838200" y="0"/>
            <a:ext cx="10855772" cy="689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522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05ED730-3C02-473C-9B42-C29C5E22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MM-</a:t>
            </a:r>
            <a:r>
              <a:rPr lang="de-CH" sz="3600" dirty="0" err="1">
                <a:solidFill>
                  <a:srgbClr val="FFFF00"/>
                </a:solidFill>
              </a:rPr>
              <a:t>Comparison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for</a:t>
            </a:r>
            <a:r>
              <a:rPr lang="de-CH" sz="3600" dirty="0">
                <a:solidFill>
                  <a:srgbClr val="FFFF00"/>
                </a:solidFill>
              </a:rPr>
              <a:t> Zincum (GS)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239D9DE-FDFE-4948-8E8E-290703644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297"/>
            <a:ext cx="10515600" cy="4332665"/>
          </a:xfrm>
        </p:spPr>
        <p:txBody>
          <a:bodyPr>
            <a:normAutofit/>
          </a:bodyPr>
          <a:lstStyle/>
          <a:p>
            <a:r>
              <a:rPr lang="de-CH" sz="2400" i="1" dirty="0"/>
              <a:t>Pressing </a:t>
            </a:r>
            <a:r>
              <a:rPr lang="de-CH" sz="2400" i="1" dirty="0" err="1"/>
              <a:t>headache</a:t>
            </a:r>
            <a:r>
              <a:rPr lang="de-CH" sz="2400" i="1" dirty="0"/>
              <a:t> upon </a:t>
            </a:r>
            <a:r>
              <a:rPr lang="de-CH" sz="2400" i="1" dirty="0" err="1"/>
              <a:t>awaking</a:t>
            </a:r>
            <a:r>
              <a:rPr lang="de-CH" sz="2400" i="1" dirty="0"/>
              <a:t>. </a:t>
            </a:r>
            <a:r>
              <a:rPr lang="de-CH" sz="2400" i="1" dirty="0" err="1"/>
              <a:t>Pressure</a:t>
            </a:r>
            <a:r>
              <a:rPr lang="de-CH" sz="2400" i="1" dirty="0"/>
              <a:t> in </a:t>
            </a:r>
            <a:r>
              <a:rPr lang="de-CH" sz="2400" i="1" dirty="0" err="1"/>
              <a:t>occiput</a:t>
            </a:r>
            <a:r>
              <a:rPr lang="de-CH" sz="2400" i="1" dirty="0"/>
              <a:t> after </a:t>
            </a:r>
            <a:r>
              <a:rPr lang="de-CH" sz="2400" i="1" dirty="0" err="1"/>
              <a:t>walking</a:t>
            </a:r>
            <a:r>
              <a:rPr lang="de-CH" sz="2400" i="1" dirty="0"/>
              <a:t> in open </a:t>
            </a:r>
            <a:r>
              <a:rPr lang="de-CH" sz="2400" i="1" dirty="0" err="1"/>
              <a:t>air</a:t>
            </a:r>
            <a:r>
              <a:rPr lang="de-CH" sz="2400" i="1" dirty="0"/>
              <a:t>. </a:t>
            </a:r>
          </a:p>
          <a:p>
            <a:r>
              <a:rPr lang="de-CH" sz="2400" i="1" dirty="0" err="1"/>
              <a:t>Nape</a:t>
            </a:r>
            <a:r>
              <a:rPr lang="de-CH" sz="2400" i="1" dirty="0"/>
              <a:t> of neck </a:t>
            </a:r>
            <a:r>
              <a:rPr lang="de-CH" sz="2400" i="1" dirty="0" err="1"/>
              <a:t>feals</a:t>
            </a:r>
            <a:r>
              <a:rPr lang="de-CH" sz="2400" i="1" dirty="0"/>
              <a:t> </a:t>
            </a:r>
            <a:r>
              <a:rPr lang="de-CH" sz="2400" i="1" dirty="0" err="1"/>
              <a:t>weary</a:t>
            </a:r>
            <a:r>
              <a:rPr lang="de-CH" sz="2400" i="1" dirty="0"/>
              <a:t> and </a:t>
            </a:r>
            <a:r>
              <a:rPr lang="de-CH" sz="2400" i="1" dirty="0" err="1"/>
              <a:t>tired</a:t>
            </a:r>
            <a:r>
              <a:rPr lang="de-CH" sz="2400" i="1" dirty="0"/>
              <a:t> </a:t>
            </a:r>
            <a:r>
              <a:rPr lang="de-CH" sz="2400" i="1" dirty="0" err="1"/>
              <a:t>from</a:t>
            </a:r>
            <a:r>
              <a:rPr lang="de-CH" sz="2400" i="1" dirty="0"/>
              <a:t> </a:t>
            </a:r>
            <a:r>
              <a:rPr lang="de-CH" sz="2400" i="1" dirty="0" err="1"/>
              <a:t>writing</a:t>
            </a:r>
            <a:r>
              <a:rPr lang="de-CH" sz="2400" i="1" dirty="0"/>
              <a:t> </a:t>
            </a:r>
            <a:r>
              <a:rPr lang="de-CH" sz="2400" i="1" dirty="0" err="1"/>
              <a:t>or</a:t>
            </a:r>
            <a:r>
              <a:rPr lang="de-CH" sz="2400" i="1" dirty="0"/>
              <a:t> </a:t>
            </a:r>
            <a:r>
              <a:rPr lang="de-CH" sz="2400" i="1" dirty="0" err="1"/>
              <a:t>any</a:t>
            </a:r>
            <a:r>
              <a:rPr lang="de-CH" sz="2400" i="1" dirty="0"/>
              <a:t> </a:t>
            </a:r>
            <a:r>
              <a:rPr lang="de-CH" sz="2400" i="1" dirty="0" err="1"/>
              <a:t>exertion</a:t>
            </a:r>
            <a:r>
              <a:rPr lang="de-CH" sz="2400" i="1" dirty="0"/>
              <a:t>.</a:t>
            </a:r>
          </a:p>
          <a:p>
            <a:r>
              <a:rPr lang="de-CH" sz="2400" i="1" dirty="0" err="1"/>
              <a:t>Sticking</a:t>
            </a:r>
            <a:r>
              <a:rPr lang="de-CH" sz="2400" i="1" dirty="0"/>
              <a:t> </a:t>
            </a:r>
            <a:r>
              <a:rPr lang="de-CH" sz="2400" i="1" dirty="0" err="1"/>
              <a:t>from</a:t>
            </a:r>
            <a:r>
              <a:rPr lang="de-CH" sz="2400" i="1" dirty="0"/>
              <a:t> </a:t>
            </a:r>
            <a:r>
              <a:rPr lang="de-CH" sz="2400" i="1" dirty="0" err="1"/>
              <a:t>right</a:t>
            </a:r>
            <a:r>
              <a:rPr lang="de-CH" sz="2400" i="1" dirty="0"/>
              <a:t> </a:t>
            </a:r>
            <a:r>
              <a:rPr lang="de-CH" sz="2400" i="1" dirty="0" err="1"/>
              <a:t>to</a:t>
            </a:r>
            <a:r>
              <a:rPr lang="de-CH" sz="2400" i="1" dirty="0"/>
              <a:t> </a:t>
            </a:r>
            <a:r>
              <a:rPr lang="de-CH" sz="2400" i="1" dirty="0" err="1"/>
              <a:t>left</a:t>
            </a:r>
            <a:r>
              <a:rPr lang="de-CH" sz="2400" i="1" dirty="0"/>
              <a:t> </a:t>
            </a:r>
            <a:r>
              <a:rPr lang="de-CH" sz="2400" i="1" dirty="0" err="1"/>
              <a:t>scapula</a:t>
            </a:r>
            <a:r>
              <a:rPr lang="de-CH" sz="2400" i="1" dirty="0"/>
              <a:t>; </a:t>
            </a:r>
            <a:r>
              <a:rPr lang="de-CH" sz="2400" i="1" dirty="0" err="1"/>
              <a:t>constant</a:t>
            </a:r>
            <a:r>
              <a:rPr lang="de-CH" sz="2400" i="1" dirty="0"/>
              <a:t> in </a:t>
            </a:r>
            <a:r>
              <a:rPr lang="de-CH" sz="2400" i="1" dirty="0" err="1"/>
              <a:t>margin</a:t>
            </a:r>
            <a:r>
              <a:rPr lang="de-CH" sz="2400" i="1" dirty="0"/>
              <a:t> of </a:t>
            </a:r>
            <a:r>
              <a:rPr lang="de-CH" sz="2400" i="1" dirty="0" err="1"/>
              <a:t>left</a:t>
            </a:r>
            <a:r>
              <a:rPr lang="de-CH" sz="2400" i="1" dirty="0"/>
              <a:t> </a:t>
            </a:r>
            <a:r>
              <a:rPr lang="de-CH" sz="2400" i="1" dirty="0" err="1"/>
              <a:t>scapula</a:t>
            </a:r>
            <a:r>
              <a:rPr lang="de-CH" sz="2400" i="1" dirty="0"/>
              <a:t>. </a:t>
            </a:r>
          </a:p>
          <a:p>
            <a:r>
              <a:rPr lang="de-CH" sz="2400" i="1" dirty="0" err="1"/>
              <a:t>Sitches</a:t>
            </a:r>
            <a:r>
              <a:rPr lang="de-CH" sz="2400" i="1" dirty="0"/>
              <a:t> in </a:t>
            </a:r>
            <a:r>
              <a:rPr lang="de-CH" sz="2400" i="1" dirty="0" err="1"/>
              <a:t>left</a:t>
            </a:r>
            <a:r>
              <a:rPr lang="de-CH" sz="2400" i="1" dirty="0"/>
              <a:t> </a:t>
            </a:r>
            <a:r>
              <a:rPr lang="de-CH" sz="2400" i="1" dirty="0" err="1"/>
              <a:t>axilla</a:t>
            </a:r>
            <a:r>
              <a:rPr lang="de-CH" sz="2400" i="1" dirty="0"/>
              <a:t> and down </a:t>
            </a:r>
            <a:r>
              <a:rPr lang="de-CH" sz="2400" i="1" dirty="0" err="1"/>
              <a:t>the</a:t>
            </a:r>
            <a:r>
              <a:rPr lang="de-CH" sz="2400" i="1" dirty="0"/>
              <a:t> </a:t>
            </a:r>
            <a:r>
              <a:rPr lang="de-CH" sz="2400" i="1" dirty="0" err="1"/>
              <a:t>forepart</a:t>
            </a:r>
            <a:r>
              <a:rPr lang="de-CH" sz="2400" i="1" dirty="0"/>
              <a:t> of </a:t>
            </a:r>
            <a:r>
              <a:rPr lang="de-CH" sz="2400" i="1" dirty="0" err="1"/>
              <a:t>the</a:t>
            </a:r>
            <a:r>
              <a:rPr lang="de-CH" sz="2400" i="1" dirty="0"/>
              <a:t> </a:t>
            </a:r>
            <a:r>
              <a:rPr lang="de-CH" sz="2400" i="1" dirty="0" err="1"/>
              <a:t>chest</a:t>
            </a:r>
            <a:r>
              <a:rPr lang="de-CH" sz="2400" i="1" dirty="0"/>
              <a:t>. </a:t>
            </a:r>
          </a:p>
          <a:p>
            <a:r>
              <a:rPr lang="de-CH" sz="2400" i="1" dirty="0"/>
              <a:t>Emission of </a:t>
            </a:r>
            <a:r>
              <a:rPr lang="de-CH" sz="2400" i="1" dirty="0" err="1"/>
              <a:t>urine</a:t>
            </a:r>
            <a:r>
              <a:rPr lang="de-CH" sz="2400" i="1" dirty="0"/>
              <a:t> </a:t>
            </a:r>
            <a:r>
              <a:rPr lang="de-CH" sz="2400" i="1" dirty="0" err="1"/>
              <a:t>very</a:t>
            </a:r>
            <a:r>
              <a:rPr lang="de-CH" sz="2400" i="1" dirty="0"/>
              <a:t> slow and in a </a:t>
            </a:r>
            <a:r>
              <a:rPr lang="de-CH" sz="2400" i="1" dirty="0" err="1"/>
              <a:t>thin</a:t>
            </a:r>
            <a:r>
              <a:rPr lang="de-CH" sz="2400" i="1" dirty="0"/>
              <a:t> stream.</a:t>
            </a:r>
          </a:p>
        </p:txBody>
      </p:sp>
    </p:spTree>
    <p:extLst>
      <p:ext uri="{BB962C8B-B14F-4D97-AF65-F5344CB8AC3E}">
        <p14:creationId xmlns:p14="http://schemas.microsoft.com/office/powerpoint/2010/main" val="2506417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9EAD744-E071-4293-973E-48F6F8A6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 err="1">
                <a:solidFill>
                  <a:srgbClr val="FFFF00"/>
                </a:solidFill>
              </a:rPr>
              <a:t>Remedy</a:t>
            </a:r>
            <a:r>
              <a:rPr lang="de-CH" sz="3600" dirty="0">
                <a:solidFill>
                  <a:srgbClr val="FFFF00"/>
                </a:solidFill>
              </a:rPr>
              <a:t> and Progress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AF4D60B-BF29-4FC8-B161-988162F7D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de-CH" dirty="0" err="1"/>
              <a:t>Mrs</a:t>
            </a:r>
            <a:r>
              <a:rPr lang="de-CH" dirty="0"/>
              <a:t> S. </a:t>
            </a:r>
            <a:r>
              <a:rPr lang="de-CH" dirty="0" err="1"/>
              <a:t>receives</a:t>
            </a:r>
            <a:r>
              <a:rPr lang="de-CH" dirty="0"/>
              <a:t> a dose of </a:t>
            </a:r>
            <a:r>
              <a:rPr lang="de-CH" dirty="0">
                <a:solidFill>
                  <a:srgbClr val="FFFF00"/>
                </a:solidFill>
              </a:rPr>
              <a:t>Zincum C 200.</a:t>
            </a:r>
          </a:p>
          <a:p>
            <a:pPr>
              <a:lnSpc>
                <a:spcPct val="110000"/>
              </a:lnSpc>
            </a:pPr>
            <a:r>
              <a:rPr lang="de-CH" dirty="0"/>
              <a:t>The </a:t>
            </a:r>
            <a:r>
              <a:rPr lang="de-CH" dirty="0" err="1"/>
              <a:t>next</a:t>
            </a:r>
            <a:r>
              <a:rPr lang="de-CH" dirty="0"/>
              <a:t> </a:t>
            </a:r>
            <a:r>
              <a:rPr lang="de-CH" dirty="0" err="1"/>
              <a:t>three</a:t>
            </a:r>
            <a:r>
              <a:rPr lang="de-CH" dirty="0"/>
              <a:t> </a:t>
            </a:r>
            <a:r>
              <a:rPr lang="de-CH" dirty="0" err="1"/>
              <a:t>days</a:t>
            </a:r>
            <a:r>
              <a:rPr lang="de-CH" dirty="0"/>
              <a:t> all </a:t>
            </a:r>
            <a:r>
              <a:rPr lang="de-CH" dirty="0" err="1"/>
              <a:t>ailments</a:t>
            </a:r>
            <a:r>
              <a:rPr lang="de-CH" dirty="0"/>
              <a:t> </a:t>
            </a:r>
            <a:r>
              <a:rPr lang="de-CH" dirty="0" err="1"/>
              <a:t>disappear</a:t>
            </a:r>
            <a:r>
              <a:rPr lang="de-CH" dirty="0"/>
              <a:t> </a:t>
            </a:r>
            <a:r>
              <a:rPr lang="de-CH" dirty="0" err="1"/>
              <a:t>completely</a:t>
            </a:r>
            <a:r>
              <a:rPr lang="de-CH" dirty="0"/>
              <a:t>. After a </a:t>
            </a:r>
            <a:r>
              <a:rPr lang="de-CH" dirty="0" err="1"/>
              <a:t>physical</a:t>
            </a:r>
            <a:r>
              <a:rPr lang="de-CH" dirty="0"/>
              <a:t> </a:t>
            </a:r>
            <a:r>
              <a:rPr lang="de-CH" dirty="0" err="1"/>
              <a:t>effort</a:t>
            </a:r>
            <a:r>
              <a:rPr lang="de-CH" dirty="0"/>
              <a:t> on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fourth</a:t>
            </a:r>
            <a:r>
              <a:rPr lang="de-CH" dirty="0"/>
              <a:t> a </a:t>
            </a:r>
            <a:r>
              <a:rPr lang="de-CH" dirty="0" err="1"/>
              <a:t>tingling</a:t>
            </a:r>
            <a:r>
              <a:rPr lang="de-CH" dirty="0"/>
              <a:t> </a:t>
            </a:r>
            <a:r>
              <a:rPr lang="de-CH" dirty="0" err="1"/>
              <a:t>sensation</a:t>
            </a:r>
            <a:r>
              <a:rPr lang="de-CH" dirty="0"/>
              <a:t> </a:t>
            </a:r>
            <a:r>
              <a:rPr lang="de-CH" dirty="0" err="1"/>
              <a:t>begins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left</a:t>
            </a:r>
            <a:r>
              <a:rPr lang="de-CH" dirty="0"/>
              <a:t> arm, </a:t>
            </a:r>
            <a:r>
              <a:rPr lang="de-CH" dirty="0" err="1"/>
              <a:t>persists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some</a:t>
            </a:r>
            <a:r>
              <a:rPr lang="de-CH" dirty="0"/>
              <a:t> </a:t>
            </a:r>
            <a:r>
              <a:rPr lang="de-CH" dirty="0" err="1"/>
              <a:t>days</a:t>
            </a:r>
            <a:r>
              <a:rPr lang="de-CH" dirty="0"/>
              <a:t> and </a:t>
            </a:r>
            <a:r>
              <a:rPr lang="de-CH" dirty="0" err="1"/>
              <a:t>then</a:t>
            </a:r>
            <a:r>
              <a:rPr lang="de-CH" dirty="0"/>
              <a:t> fades out </a:t>
            </a:r>
            <a:r>
              <a:rPr lang="de-CH" dirty="0" err="1"/>
              <a:t>four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.- </a:t>
            </a:r>
            <a:r>
              <a:rPr lang="de-CH" dirty="0" err="1"/>
              <a:t>No</a:t>
            </a:r>
            <a:r>
              <a:rPr lang="de-CH" dirty="0"/>
              <a:t> more </a:t>
            </a:r>
            <a:r>
              <a:rPr lang="de-CH" dirty="0" err="1"/>
              <a:t>whiplash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 </a:t>
            </a:r>
            <a:r>
              <a:rPr lang="de-CH" dirty="0" err="1"/>
              <a:t>since</a:t>
            </a:r>
            <a:r>
              <a:rPr lang="de-CH" dirty="0"/>
              <a:t> </a:t>
            </a:r>
            <a:r>
              <a:rPr lang="de-CH" dirty="0" err="1"/>
              <a:t>then</a:t>
            </a:r>
            <a:r>
              <a:rPr lang="de-CH" dirty="0"/>
              <a:t>.</a:t>
            </a:r>
          </a:p>
          <a:p>
            <a:pPr>
              <a:lnSpc>
                <a:spcPct val="110000"/>
              </a:lnSpc>
            </a:pPr>
            <a:r>
              <a:rPr lang="de-CH" dirty="0" err="1"/>
              <a:t>Concerning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menstruation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 </a:t>
            </a:r>
            <a:r>
              <a:rPr lang="de-CH" dirty="0" err="1"/>
              <a:t>six</a:t>
            </a:r>
            <a:r>
              <a:rPr lang="de-CH" dirty="0"/>
              <a:t> </a:t>
            </a:r>
            <a:r>
              <a:rPr lang="de-CH" dirty="0" err="1"/>
              <a:t>short</a:t>
            </a:r>
            <a:r>
              <a:rPr lang="de-CH" dirty="0"/>
              <a:t> </a:t>
            </a:r>
            <a:r>
              <a:rPr lang="de-CH" dirty="0" err="1"/>
              <a:t>episodes</a:t>
            </a:r>
            <a:r>
              <a:rPr lang="de-CH" dirty="0"/>
              <a:t> of </a:t>
            </a:r>
            <a:r>
              <a:rPr lang="de-CH" dirty="0" err="1"/>
              <a:t>bleeding</a:t>
            </a:r>
            <a:r>
              <a:rPr lang="de-CH" dirty="0"/>
              <a:t> </a:t>
            </a:r>
            <a:r>
              <a:rPr lang="de-CH" dirty="0" err="1"/>
              <a:t>during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first</a:t>
            </a:r>
            <a:r>
              <a:rPr lang="de-CH" dirty="0"/>
              <a:t> </a:t>
            </a:r>
            <a:r>
              <a:rPr lang="de-CH" dirty="0" err="1"/>
              <a:t>four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black</a:t>
            </a:r>
            <a:r>
              <a:rPr lang="de-CH" dirty="0"/>
              <a:t> </a:t>
            </a:r>
            <a:r>
              <a:rPr lang="de-CH" dirty="0" err="1"/>
              <a:t>clotted</a:t>
            </a:r>
            <a:r>
              <a:rPr lang="de-CH" dirty="0"/>
              <a:t> </a:t>
            </a:r>
            <a:r>
              <a:rPr lang="de-CH" dirty="0" err="1"/>
              <a:t>blood</a:t>
            </a:r>
            <a:r>
              <a:rPr lang="de-CH" dirty="0"/>
              <a:t> and uterine </a:t>
            </a:r>
            <a:r>
              <a:rPr lang="de-CH" dirty="0" err="1"/>
              <a:t>cramps</a:t>
            </a:r>
            <a:r>
              <a:rPr lang="de-CH" dirty="0"/>
              <a:t>. </a:t>
            </a:r>
            <a:r>
              <a:rPr lang="de-CH" dirty="0" err="1"/>
              <a:t>Then</a:t>
            </a:r>
            <a:r>
              <a:rPr lang="de-CH" dirty="0"/>
              <a:t> </a:t>
            </a:r>
            <a:r>
              <a:rPr lang="de-CH" dirty="0" err="1"/>
              <a:t>these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 </a:t>
            </a:r>
            <a:r>
              <a:rPr lang="de-CH" dirty="0" err="1"/>
              <a:t>disappear</a:t>
            </a:r>
            <a:r>
              <a:rPr lang="de-CH" dirty="0"/>
              <a:t> </a:t>
            </a:r>
            <a:r>
              <a:rPr lang="de-CH" dirty="0" err="1"/>
              <a:t>too</a:t>
            </a:r>
            <a:r>
              <a:rPr lang="de-CH" dirty="0"/>
              <a:t>, and a normal menstrual </a:t>
            </a:r>
            <a:r>
              <a:rPr lang="de-CH" dirty="0" err="1"/>
              <a:t>cycle</a:t>
            </a:r>
            <a:r>
              <a:rPr lang="de-CH" dirty="0"/>
              <a:t> </a:t>
            </a:r>
            <a:r>
              <a:rPr lang="de-CH" dirty="0" err="1"/>
              <a:t>takes</a:t>
            </a:r>
            <a:r>
              <a:rPr lang="de-CH" dirty="0"/>
              <a:t> </a:t>
            </a:r>
            <a:r>
              <a:rPr lang="de-CH" dirty="0" err="1"/>
              <a:t>place</a:t>
            </a:r>
            <a:r>
              <a:rPr lang="de-CH" dirty="0"/>
              <a:t>.</a:t>
            </a:r>
          </a:p>
          <a:p>
            <a:pPr>
              <a:lnSpc>
                <a:spcPct val="110000"/>
              </a:lnSpc>
            </a:pP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further</a:t>
            </a:r>
            <a:r>
              <a:rPr lang="de-CH" dirty="0"/>
              <a:t> </a:t>
            </a:r>
            <a:r>
              <a:rPr lang="de-CH" dirty="0" err="1"/>
              <a:t>doses</a:t>
            </a:r>
            <a:r>
              <a:rPr lang="de-CH" dirty="0"/>
              <a:t> of Zincum. </a:t>
            </a: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relapse</a:t>
            </a:r>
            <a:r>
              <a:rPr lang="de-CH" dirty="0"/>
              <a:t>.</a:t>
            </a:r>
          </a:p>
          <a:p>
            <a:pPr>
              <a:lnSpc>
                <a:spcPct val="110000"/>
              </a:lnSpc>
            </a:pPr>
            <a:r>
              <a:rPr lang="de-CH" dirty="0"/>
              <a:t>Time of </a:t>
            </a:r>
            <a:r>
              <a:rPr lang="de-CH" dirty="0" err="1"/>
              <a:t>observation</a:t>
            </a:r>
            <a:r>
              <a:rPr lang="de-CH" dirty="0"/>
              <a:t>: 12 </a:t>
            </a:r>
            <a:r>
              <a:rPr lang="de-CH" dirty="0" err="1"/>
              <a:t>years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26484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305416A-51FE-4404-851A-3E2512CC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Comment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E97B6C9-E2B3-47B3-9BDC-A60BBD17F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As in </a:t>
            </a:r>
            <a:r>
              <a:rPr lang="de-CH" dirty="0" err="1"/>
              <a:t>the</a:t>
            </a:r>
            <a:r>
              <a:rPr lang="de-CH" dirty="0"/>
              <a:t> Lennox-syndrome </a:t>
            </a:r>
            <a:r>
              <a:rPr lang="de-CH" dirty="0" err="1"/>
              <a:t>case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astonishing</a:t>
            </a:r>
            <a:r>
              <a:rPr lang="de-CH" dirty="0"/>
              <a:t> </a:t>
            </a:r>
            <a:r>
              <a:rPr lang="de-CH" dirty="0" err="1"/>
              <a:t>that</a:t>
            </a:r>
            <a:r>
              <a:rPr lang="de-CH" dirty="0"/>
              <a:t> a </a:t>
            </a:r>
            <a:r>
              <a:rPr lang="de-CH" dirty="0" err="1"/>
              <a:t>longstanding</a:t>
            </a:r>
            <a:r>
              <a:rPr lang="de-CH" dirty="0"/>
              <a:t> </a:t>
            </a:r>
            <a:r>
              <a:rPr lang="de-CH" dirty="0" err="1"/>
              <a:t>ailment</a:t>
            </a:r>
            <a:r>
              <a:rPr lang="de-CH" dirty="0"/>
              <a:t> </a:t>
            </a:r>
            <a:r>
              <a:rPr lang="de-CH" dirty="0" err="1"/>
              <a:t>ends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one </a:t>
            </a:r>
            <a:r>
              <a:rPr lang="de-CH" dirty="0" err="1"/>
              <a:t>single</a:t>
            </a:r>
            <a:r>
              <a:rPr lang="de-CH" dirty="0"/>
              <a:t> </a:t>
            </a:r>
            <a:r>
              <a:rPr lang="de-CH" dirty="0" err="1"/>
              <a:t>homeopathic</a:t>
            </a:r>
            <a:r>
              <a:rPr lang="de-CH" dirty="0"/>
              <a:t> dose.</a:t>
            </a:r>
          </a:p>
          <a:p>
            <a:r>
              <a:rPr lang="de-CH" dirty="0"/>
              <a:t>The frequent </a:t>
            </a:r>
            <a:r>
              <a:rPr lang="de-CH" dirty="0" err="1"/>
              <a:t>bleedings</a:t>
            </a:r>
            <a:r>
              <a:rPr lang="de-CH" dirty="0"/>
              <a:t> </a:t>
            </a:r>
            <a:r>
              <a:rPr lang="de-CH" dirty="0" err="1"/>
              <a:t>might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been</a:t>
            </a:r>
            <a:r>
              <a:rPr lang="de-CH" dirty="0"/>
              <a:t> a </a:t>
            </a:r>
            <a:r>
              <a:rPr lang="de-CH" dirty="0" err="1"/>
              <a:t>drainage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which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organism</a:t>
            </a:r>
            <a:r>
              <a:rPr lang="de-CH" dirty="0"/>
              <a:t> </a:t>
            </a:r>
            <a:r>
              <a:rPr lang="de-CH" dirty="0" err="1"/>
              <a:t>gained</a:t>
            </a:r>
            <a:r>
              <a:rPr lang="de-CH" dirty="0"/>
              <a:t> a </a:t>
            </a:r>
            <a:r>
              <a:rPr lang="de-CH" dirty="0" err="1"/>
              <a:t>new</a:t>
            </a:r>
            <a:r>
              <a:rPr lang="de-CH" dirty="0"/>
              <a:t> </a:t>
            </a:r>
            <a:r>
              <a:rPr lang="de-CH" dirty="0" err="1"/>
              <a:t>equilibrium</a:t>
            </a:r>
            <a:r>
              <a:rPr lang="de-CH" dirty="0"/>
              <a:t>.</a:t>
            </a:r>
          </a:p>
          <a:p>
            <a:r>
              <a:rPr lang="de-CH" dirty="0"/>
              <a:t>This </a:t>
            </a:r>
            <a:r>
              <a:rPr lang="de-CH" dirty="0" err="1"/>
              <a:t>case</a:t>
            </a:r>
            <a:r>
              <a:rPr lang="de-CH" dirty="0"/>
              <a:t> </a:t>
            </a:r>
            <a:r>
              <a:rPr lang="de-CH" dirty="0" err="1"/>
              <a:t>shows</a:t>
            </a:r>
            <a:r>
              <a:rPr lang="de-CH" dirty="0"/>
              <a:t> </a:t>
            </a:r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remedy</a:t>
            </a:r>
            <a:r>
              <a:rPr lang="de-CH" dirty="0"/>
              <a:t> </a:t>
            </a:r>
            <a:r>
              <a:rPr lang="de-CH" dirty="0" err="1"/>
              <a:t>determination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a puzzle in </a:t>
            </a:r>
            <a:r>
              <a:rPr lang="de-CH" dirty="0" err="1"/>
              <a:t>which</a:t>
            </a:r>
            <a:r>
              <a:rPr lang="de-CH" dirty="0"/>
              <a:t> all </a:t>
            </a:r>
            <a:r>
              <a:rPr lang="de-CH" dirty="0" err="1"/>
              <a:t>parts</a:t>
            </a:r>
            <a:r>
              <a:rPr lang="de-CH" dirty="0"/>
              <a:t> must fit </a:t>
            </a:r>
            <a:r>
              <a:rPr lang="de-CH" dirty="0" err="1"/>
              <a:t>together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7703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FCE3DEA-3D21-488C-B4E8-90D5EE90F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4224"/>
          </a:xfrm>
        </p:spPr>
        <p:txBody>
          <a:bodyPr>
            <a:normAutofit/>
          </a:bodyPr>
          <a:lstStyle/>
          <a:p>
            <a:r>
              <a:rPr lang="de-CH" sz="3600" dirty="0">
                <a:solidFill>
                  <a:srgbClr val="FFFF00"/>
                </a:solidFill>
              </a:rPr>
              <a:t>Fall 5:Ataxic-dyskinetic </a:t>
            </a:r>
            <a:r>
              <a:rPr lang="de-CH" sz="3600" dirty="0" err="1">
                <a:solidFill>
                  <a:srgbClr val="FFFF00"/>
                </a:solidFill>
              </a:rPr>
              <a:t>cerebellar</a:t>
            </a:r>
            <a:r>
              <a:rPr lang="de-CH" sz="3600" dirty="0">
                <a:solidFill>
                  <a:srgbClr val="FFFF00"/>
                </a:solidFill>
              </a:rPr>
              <a:t> Disease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6A7E9AA3-2110-4521-A845-FE8BA3824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150"/>
            <a:ext cx="10515600" cy="4595813"/>
          </a:xfrm>
        </p:spPr>
        <p:txBody>
          <a:bodyPr>
            <a:normAutofit/>
          </a:bodyPr>
          <a:lstStyle/>
          <a:p>
            <a:r>
              <a:rPr lang="de-CH" sz="2400" dirty="0" err="1">
                <a:solidFill>
                  <a:srgbClr val="FFFF00"/>
                </a:solidFill>
              </a:rPr>
              <a:t>Mrs</a:t>
            </a:r>
            <a:r>
              <a:rPr lang="de-CH" sz="2400" dirty="0">
                <a:solidFill>
                  <a:srgbClr val="FFFF00"/>
                </a:solidFill>
              </a:rPr>
              <a:t> L.I.</a:t>
            </a:r>
            <a:r>
              <a:rPr lang="de-CH" sz="2400" dirty="0"/>
              <a:t> </a:t>
            </a:r>
            <a:r>
              <a:rPr lang="de-CH" sz="2400" dirty="0" err="1"/>
              <a:t>is</a:t>
            </a:r>
            <a:r>
              <a:rPr lang="de-CH" sz="2400" dirty="0"/>
              <a:t> 44-years </a:t>
            </a:r>
            <a:r>
              <a:rPr lang="de-CH" sz="2400" dirty="0" err="1"/>
              <a:t>old</a:t>
            </a:r>
            <a:r>
              <a:rPr lang="de-CH" sz="2400" dirty="0"/>
              <a:t> and </a:t>
            </a:r>
            <a:r>
              <a:rPr lang="de-CH" sz="2400" dirty="0" err="1"/>
              <a:t>suffers</a:t>
            </a:r>
            <a:r>
              <a:rPr lang="de-CH" sz="2400" dirty="0"/>
              <a:t> </a:t>
            </a:r>
            <a:r>
              <a:rPr lang="de-CH" sz="2400" dirty="0" err="1"/>
              <a:t>from</a:t>
            </a:r>
            <a:r>
              <a:rPr lang="de-CH" sz="2400" dirty="0"/>
              <a:t> a </a:t>
            </a:r>
            <a:r>
              <a:rPr lang="de-CH" sz="2400" dirty="0" err="1"/>
              <a:t>ataxic-diskinetic</a:t>
            </a:r>
            <a:r>
              <a:rPr lang="de-CH" sz="2400" dirty="0"/>
              <a:t> </a:t>
            </a:r>
            <a:r>
              <a:rPr lang="de-CH" sz="2400" dirty="0" err="1"/>
              <a:t>cerebellar</a:t>
            </a:r>
            <a:r>
              <a:rPr lang="de-CH" sz="2400" dirty="0"/>
              <a:t> </a:t>
            </a:r>
            <a:r>
              <a:rPr lang="de-CH" sz="2400" dirty="0" err="1"/>
              <a:t>disease</a:t>
            </a:r>
            <a:r>
              <a:rPr lang="de-CH" sz="2400" dirty="0"/>
              <a:t>, an autosomal-dominant </a:t>
            </a:r>
            <a:r>
              <a:rPr lang="de-CH" sz="2400" dirty="0" err="1"/>
              <a:t>trait</a:t>
            </a:r>
            <a:r>
              <a:rPr lang="de-CH" sz="2400" dirty="0"/>
              <a:t> in her </a:t>
            </a:r>
            <a:r>
              <a:rPr lang="de-CH" sz="2400" dirty="0" err="1"/>
              <a:t>familiy</a:t>
            </a:r>
            <a:r>
              <a:rPr lang="de-CH" sz="2400" dirty="0"/>
              <a:t>. </a:t>
            </a:r>
            <a:r>
              <a:rPr lang="de-CH" sz="2400" dirty="0" err="1"/>
              <a:t>Initially</a:t>
            </a:r>
            <a:r>
              <a:rPr lang="de-CH" sz="2400" dirty="0"/>
              <a:t> </a:t>
            </a:r>
            <a:r>
              <a:rPr lang="de-CH" sz="2400" dirty="0" err="1"/>
              <a:t>she</a:t>
            </a:r>
            <a:r>
              <a:rPr lang="de-CH" sz="2400" dirty="0"/>
              <a:t> </a:t>
            </a:r>
            <a:r>
              <a:rPr lang="de-CH" sz="2400" dirty="0" err="1"/>
              <a:t>had</a:t>
            </a:r>
            <a:r>
              <a:rPr lang="de-CH" sz="2400" dirty="0"/>
              <a:t> </a:t>
            </a:r>
            <a:r>
              <a:rPr lang="de-CH" sz="2400" dirty="0" err="1"/>
              <a:t>intervalls</a:t>
            </a:r>
            <a:r>
              <a:rPr lang="de-CH" sz="2400" dirty="0"/>
              <a:t> of </a:t>
            </a:r>
            <a:r>
              <a:rPr lang="de-CH" sz="2400" dirty="0" err="1"/>
              <a:t>several</a:t>
            </a:r>
            <a:r>
              <a:rPr lang="de-CH" sz="2400" dirty="0"/>
              <a:t> </a:t>
            </a:r>
            <a:r>
              <a:rPr lang="de-CH" sz="2400" dirty="0" err="1"/>
              <a:t>months</a:t>
            </a:r>
            <a:r>
              <a:rPr lang="de-CH" sz="2400" dirty="0"/>
              <a:t> </a:t>
            </a:r>
            <a:r>
              <a:rPr lang="de-CH" sz="2400" dirty="0" err="1"/>
              <a:t>between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ataxias</a:t>
            </a:r>
            <a:r>
              <a:rPr lang="de-CH" sz="2400" dirty="0"/>
              <a:t>, </a:t>
            </a:r>
            <a:r>
              <a:rPr lang="de-CH" sz="2400" dirty="0" err="1"/>
              <a:t>which</a:t>
            </a:r>
            <a:r>
              <a:rPr lang="de-CH" sz="2400" dirty="0"/>
              <a:t> </a:t>
            </a:r>
            <a:r>
              <a:rPr lang="de-CH" sz="2400" dirty="0" err="1"/>
              <a:t>usually</a:t>
            </a:r>
            <a:r>
              <a:rPr lang="de-CH" sz="2400" dirty="0"/>
              <a:t> </a:t>
            </a:r>
            <a:r>
              <a:rPr lang="de-CH" sz="2400" dirty="0" err="1"/>
              <a:t>lasted</a:t>
            </a:r>
            <a:r>
              <a:rPr lang="de-CH" sz="2400" dirty="0"/>
              <a:t> </a:t>
            </a:r>
            <a:r>
              <a:rPr lang="de-CH" sz="2400" dirty="0" err="1"/>
              <a:t>only</a:t>
            </a:r>
            <a:r>
              <a:rPr lang="de-CH" sz="2400" dirty="0"/>
              <a:t> a </a:t>
            </a:r>
            <a:r>
              <a:rPr lang="de-CH" sz="2400" dirty="0" err="1"/>
              <a:t>few</a:t>
            </a:r>
            <a:r>
              <a:rPr lang="de-CH" sz="2400" dirty="0"/>
              <a:t> </a:t>
            </a:r>
            <a:r>
              <a:rPr lang="de-CH" sz="2400" dirty="0" err="1"/>
              <a:t>days</a:t>
            </a:r>
            <a:r>
              <a:rPr lang="de-CH" sz="2400" dirty="0"/>
              <a:t>.</a:t>
            </a:r>
          </a:p>
          <a:p>
            <a:r>
              <a:rPr lang="de-CH" sz="2400" dirty="0" err="1"/>
              <a:t>Now</a:t>
            </a:r>
            <a:r>
              <a:rPr lang="de-CH" sz="2400" dirty="0"/>
              <a:t> </a:t>
            </a:r>
            <a:r>
              <a:rPr lang="de-CH" sz="2400" dirty="0" err="1"/>
              <a:t>they</a:t>
            </a:r>
            <a:r>
              <a:rPr lang="de-CH" sz="2400" dirty="0"/>
              <a:t> </a:t>
            </a:r>
            <a:r>
              <a:rPr lang="de-CH" sz="2400" dirty="0" err="1"/>
              <a:t>have</a:t>
            </a:r>
            <a:r>
              <a:rPr lang="de-CH" sz="2400" dirty="0"/>
              <a:t> </a:t>
            </a:r>
            <a:r>
              <a:rPr lang="de-CH" sz="2400" dirty="0" err="1"/>
              <a:t>become</a:t>
            </a:r>
            <a:r>
              <a:rPr lang="de-CH" sz="2400" dirty="0"/>
              <a:t> a </a:t>
            </a:r>
            <a:r>
              <a:rPr lang="de-CH" sz="2400" dirty="0" err="1"/>
              <a:t>lot</a:t>
            </a:r>
            <a:r>
              <a:rPr lang="de-CH" sz="2400" dirty="0"/>
              <a:t> more frequent, and </a:t>
            </a:r>
            <a:r>
              <a:rPr lang="de-CH" sz="2400" dirty="0" err="1"/>
              <a:t>between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attacks</a:t>
            </a:r>
            <a:r>
              <a:rPr lang="de-CH" sz="2400" dirty="0"/>
              <a:t> </a:t>
            </a:r>
            <a:r>
              <a:rPr lang="de-CH" sz="2400" dirty="0" err="1"/>
              <a:t>she</a:t>
            </a:r>
            <a:r>
              <a:rPr lang="de-CH" sz="2400" dirty="0"/>
              <a:t> </a:t>
            </a:r>
            <a:r>
              <a:rPr lang="de-CH" sz="2400" dirty="0" err="1"/>
              <a:t>does</a:t>
            </a:r>
            <a:r>
              <a:rPr lang="de-CH" sz="2400" dirty="0"/>
              <a:t> not </a:t>
            </a:r>
            <a:r>
              <a:rPr lang="de-CH" sz="2400" dirty="0" err="1"/>
              <a:t>recover</a:t>
            </a:r>
            <a:r>
              <a:rPr lang="de-CH" sz="2400" dirty="0"/>
              <a:t> </a:t>
            </a:r>
            <a:r>
              <a:rPr lang="de-CH" sz="2400" dirty="0" err="1"/>
              <a:t>anymore</a:t>
            </a:r>
            <a:r>
              <a:rPr lang="de-CH" sz="2400" dirty="0"/>
              <a:t> </a:t>
            </a:r>
            <a:r>
              <a:rPr lang="de-CH" sz="2400" dirty="0" err="1"/>
              <a:t>completely</a:t>
            </a:r>
            <a:r>
              <a:rPr lang="de-CH" sz="2400" dirty="0"/>
              <a:t>.</a:t>
            </a:r>
          </a:p>
          <a:p>
            <a:r>
              <a:rPr lang="de-CH" sz="2400" dirty="0"/>
              <a:t>I </a:t>
            </a:r>
            <a:r>
              <a:rPr lang="de-CH" sz="2400" dirty="0" err="1"/>
              <a:t>see</a:t>
            </a:r>
            <a:r>
              <a:rPr lang="de-CH" sz="2400" dirty="0"/>
              <a:t> her on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hight</a:t>
            </a:r>
            <a:r>
              <a:rPr lang="de-CH" sz="2400" dirty="0"/>
              <a:t> of such an </a:t>
            </a:r>
            <a:r>
              <a:rPr lang="de-CH" sz="2400" dirty="0" err="1"/>
              <a:t>attack</a:t>
            </a:r>
            <a:r>
              <a:rPr lang="de-CH" sz="2400" dirty="0"/>
              <a:t> </a:t>
            </a:r>
            <a:r>
              <a:rPr lang="de-CH" sz="2400" dirty="0" err="1"/>
              <a:t>with</a:t>
            </a:r>
            <a:r>
              <a:rPr lang="de-CH" sz="2400" dirty="0"/>
              <a:t> massive </a:t>
            </a:r>
            <a:r>
              <a:rPr lang="de-CH" sz="2400" dirty="0" err="1"/>
              <a:t>symptoms</a:t>
            </a:r>
            <a:r>
              <a:rPr lang="de-CH" sz="2400" dirty="0"/>
              <a:t>: </a:t>
            </a:r>
            <a:r>
              <a:rPr lang="de-CH" sz="2400" dirty="0" err="1">
                <a:solidFill>
                  <a:srgbClr val="FFFF00"/>
                </a:solidFill>
              </a:rPr>
              <a:t>She</a:t>
            </a:r>
            <a:r>
              <a:rPr lang="de-CH" sz="2400" dirty="0">
                <a:solidFill>
                  <a:srgbClr val="FFFF00"/>
                </a:solidFill>
              </a:rPr>
              <a:t> </a:t>
            </a:r>
            <a:r>
              <a:rPr lang="de-CH" sz="2400" dirty="0" err="1">
                <a:solidFill>
                  <a:srgbClr val="FFFF00"/>
                </a:solidFill>
              </a:rPr>
              <a:t>cannot</a:t>
            </a:r>
            <a:r>
              <a:rPr lang="de-CH" sz="2400" dirty="0">
                <a:solidFill>
                  <a:srgbClr val="FFFF00"/>
                </a:solidFill>
              </a:rPr>
              <a:t> </a:t>
            </a:r>
            <a:r>
              <a:rPr lang="de-CH" sz="2400" dirty="0" err="1">
                <a:solidFill>
                  <a:srgbClr val="FFFF00"/>
                </a:solidFill>
              </a:rPr>
              <a:t>speak</a:t>
            </a:r>
            <a:r>
              <a:rPr lang="de-CH" sz="2400" dirty="0">
                <a:solidFill>
                  <a:srgbClr val="FFFF00"/>
                </a:solidFill>
              </a:rPr>
              <a:t>, </a:t>
            </a:r>
            <a:r>
              <a:rPr lang="de-CH" sz="2400" dirty="0" err="1">
                <a:solidFill>
                  <a:srgbClr val="FFFF00"/>
                </a:solidFill>
              </a:rPr>
              <a:t>sees</a:t>
            </a:r>
            <a:r>
              <a:rPr lang="de-CH" sz="2400" dirty="0">
                <a:solidFill>
                  <a:srgbClr val="FFFF00"/>
                </a:solidFill>
              </a:rPr>
              <a:t> double </a:t>
            </a:r>
            <a:r>
              <a:rPr lang="de-CH" sz="2400" dirty="0" err="1">
                <a:solidFill>
                  <a:srgbClr val="FFFF00"/>
                </a:solidFill>
              </a:rPr>
              <a:t>images</a:t>
            </a:r>
            <a:r>
              <a:rPr lang="de-CH" sz="2400" dirty="0">
                <a:solidFill>
                  <a:srgbClr val="FFFF00"/>
                </a:solidFill>
              </a:rPr>
              <a:t>, </a:t>
            </a:r>
            <a:r>
              <a:rPr lang="de-CH" sz="2400" dirty="0" err="1">
                <a:solidFill>
                  <a:srgbClr val="FFFF00"/>
                </a:solidFill>
              </a:rPr>
              <a:t>has</a:t>
            </a:r>
            <a:r>
              <a:rPr lang="de-CH" sz="2400" dirty="0">
                <a:solidFill>
                  <a:srgbClr val="FFFF00"/>
                </a:solidFill>
              </a:rPr>
              <a:t> a </a:t>
            </a:r>
            <a:r>
              <a:rPr lang="de-CH" sz="2400" dirty="0" err="1">
                <a:solidFill>
                  <a:srgbClr val="FFFF00"/>
                </a:solidFill>
              </a:rPr>
              <a:t>wavering</a:t>
            </a:r>
            <a:r>
              <a:rPr lang="de-CH" sz="2400" dirty="0">
                <a:solidFill>
                  <a:srgbClr val="FFFF00"/>
                </a:solidFill>
              </a:rPr>
              <a:t> </a:t>
            </a:r>
            <a:r>
              <a:rPr lang="de-CH" sz="2400" dirty="0" err="1">
                <a:solidFill>
                  <a:srgbClr val="FFFF00"/>
                </a:solidFill>
              </a:rPr>
              <a:t>gait</a:t>
            </a:r>
            <a:r>
              <a:rPr lang="de-CH" sz="2400" dirty="0">
                <a:solidFill>
                  <a:srgbClr val="FFFF00"/>
                </a:solidFill>
              </a:rPr>
              <a:t> and </a:t>
            </a:r>
            <a:r>
              <a:rPr lang="de-CH" sz="2400" dirty="0" err="1">
                <a:solidFill>
                  <a:srgbClr val="FFFF00"/>
                </a:solidFill>
              </a:rPr>
              <a:t>uncoordinated</a:t>
            </a:r>
            <a:r>
              <a:rPr lang="de-CH" sz="2400" dirty="0">
                <a:solidFill>
                  <a:srgbClr val="FFFF00"/>
                </a:solidFill>
              </a:rPr>
              <a:t> </a:t>
            </a:r>
            <a:r>
              <a:rPr lang="de-CH" sz="2400" dirty="0" err="1">
                <a:solidFill>
                  <a:srgbClr val="FFFF00"/>
                </a:solidFill>
              </a:rPr>
              <a:t>movements</a:t>
            </a:r>
            <a:r>
              <a:rPr lang="de-CH" sz="2400" dirty="0">
                <a:solidFill>
                  <a:srgbClr val="FFFF00"/>
                </a:solidFill>
              </a:rPr>
              <a:t> of </a:t>
            </a:r>
            <a:r>
              <a:rPr lang="de-CH" sz="2400" dirty="0" err="1">
                <a:solidFill>
                  <a:srgbClr val="FFFF00"/>
                </a:solidFill>
              </a:rPr>
              <a:t>arms</a:t>
            </a:r>
            <a:r>
              <a:rPr lang="de-CH" sz="2400" dirty="0">
                <a:solidFill>
                  <a:srgbClr val="FFFF00"/>
                </a:solidFill>
              </a:rPr>
              <a:t> and </a:t>
            </a:r>
            <a:r>
              <a:rPr lang="de-CH" sz="2400" dirty="0" err="1">
                <a:solidFill>
                  <a:srgbClr val="FFFF00"/>
                </a:solidFill>
              </a:rPr>
              <a:t>hands</a:t>
            </a:r>
            <a:r>
              <a:rPr lang="de-CH" sz="2400" dirty="0">
                <a:solidFill>
                  <a:srgbClr val="FFFF00"/>
                </a:solidFill>
              </a:rPr>
              <a:t>.</a:t>
            </a:r>
          </a:p>
          <a:p>
            <a:r>
              <a:rPr lang="de-CH" sz="2400" dirty="0" err="1"/>
              <a:t>My</a:t>
            </a:r>
            <a:r>
              <a:rPr lang="de-CH" sz="2400" dirty="0"/>
              <a:t> </a:t>
            </a:r>
            <a:r>
              <a:rPr lang="de-CH" sz="2400" dirty="0" err="1"/>
              <a:t>patient</a:t>
            </a:r>
            <a:r>
              <a:rPr lang="de-CH" sz="2400" dirty="0"/>
              <a:t> </a:t>
            </a:r>
            <a:r>
              <a:rPr lang="de-CH" sz="2400" dirty="0" err="1"/>
              <a:t>is</a:t>
            </a:r>
            <a:r>
              <a:rPr lang="de-CH" sz="2400" dirty="0"/>
              <a:t> </a:t>
            </a:r>
            <a:r>
              <a:rPr lang="de-CH" sz="2400" dirty="0" err="1"/>
              <a:t>actually</a:t>
            </a:r>
            <a:r>
              <a:rPr lang="de-CH" sz="2400" dirty="0"/>
              <a:t> her </a:t>
            </a:r>
            <a:r>
              <a:rPr lang="de-CH" sz="2400" dirty="0" err="1"/>
              <a:t>daughter</a:t>
            </a:r>
            <a:r>
              <a:rPr lang="de-CH" sz="2400" dirty="0"/>
              <a:t> </a:t>
            </a:r>
            <a:r>
              <a:rPr lang="de-CH" sz="2400" dirty="0" err="1"/>
              <a:t>who</a:t>
            </a:r>
            <a:r>
              <a:rPr lang="de-CH" sz="2400" dirty="0"/>
              <a:t> </a:t>
            </a:r>
            <a:r>
              <a:rPr lang="de-CH" sz="2400" dirty="0" err="1"/>
              <a:t>suffers</a:t>
            </a:r>
            <a:r>
              <a:rPr lang="de-CH" sz="2400" dirty="0"/>
              <a:t> of </a:t>
            </a:r>
            <a:r>
              <a:rPr lang="de-CH" sz="2400" dirty="0" err="1"/>
              <a:t>the</a:t>
            </a:r>
            <a:r>
              <a:rPr lang="de-CH" sz="2400" dirty="0"/>
              <a:t> same </a:t>
            </a:r>
            <a:r>
              <a:rPr lang="de-CH" sz="2400" dirty="0" err="1"/>
              <a:t>disease</a:t>
            </a:r>
            <a:r>
              <a:rPr lang="de-CH" sz="2400" dirty="0"/>
              <a:t>. But </a:t>
            </a:r>
            <a:r>
              <a:rPr lang="de-CH" sz="2400" dirty="0" err="1"/>
              <a:t>with</a:t>
            </a:r>
            <a:r>
              <a:rPr lang="de-CH" sz="2400" dirty="0"/>
              <a:t> </a:t>
            </a:r>
            <a:r>
              <a:rPr lang="de-CH" sz="2400" dirty="0" err="1"/>
              <a:t>homeopathy</a:t>
            </a:r>
            <a:r>
              <a:rPr lang="de-CH" sz="2400" dirty="0"/>
              <a:t> </a:t>
            </a:r>
            <a:r>
              <a:rPr lang="de-CH" sz="2400" dirty="0" err="1"/>
              <a:t>we</a:t>
            </a:r>
            <a:r>
              <a:rPr lang="de-CH" sz="2400" dirty="0"/>
              <a:t> </a:t>
            </a:r>
            <a:r>
              <a:rPr lang="de-CH" sz="2400" dirty="0" err="1"/>
              <a:t>have</a:t>
            </a:r>
            <a:r>
              <a:rPr lang="de-CH" sz="2400" dirty="0"/>
              <a:t> </a:t>
            </a:r>
            <a:r>
              <a:rPr lang="de-CH" sz="2400" dirty="0" err="1"/>
              <a:t>reched</a:t>
            </a:r>
            <a:r>
              <a:rPr lang="de-CH" sz="2400" dirty="0"/>
              <a:t> an </a:t>
            </a:r>
            <a:r>
              <a:rPr lang="de-CH" sz="2400" dirty="0" err="1"/>
              <a:t>improvement</a:t>
            </a:r>
            <a:r>
              <a:rPr lang="de-CH" sz="2400" dirty="0"/>
              <a:t> of 80%. </a:t>
            </a:r>
            <a:r>
              <a:rPr lang="de-CH" sz="2400" dirty="0" err="1"/>
              <a:t>That’s</a:t>
            </a:r>
            <a:r>
              <a:rPr lang="de-CH" sz="2400" dirty="0"/>
              <a:t> </a:t>
            </a:r>
            <a:r>
              <a:rPr lang="de-CH" sz="2400" dirty="0" err="1"/>
              <a:t>why</a:t>
            </a:r>
            <a:r>
              <a:rPr lang="de-CH" sz="2400" dirty="0"/>
              <a:t> I </a:t>
            </a:r>
            <a:r>
              <a:rPr lang="de-CH" sz="2400" dirty="0" err="1"/>
              <a:t>propose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take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mothers</a:t>
            </a:r>
            <a:r>
              <a:rPr lang="de-CH" sz="2400" dirty="0"/>
              <a:t>’ </a:t>
            </a:r>
            <a:r>
              <a:rPr lang="de-CH" sz="2400" dirty="0" err="1"/>
              <a:t>case</a:t>
            </a:r>
            <a:r>
              <a:rPr lang="de-CH" sz="2400" dirty="0"/>
              <a:t> </a:t>
            </a:r>
            <a:r>
              <a:rPr lang="de-CH" sz="2400" dirty="0" err="1"/>
              <a:t>as</a:t>
            </a:r>
            <a:r>
              <a:rPr lang="de-CH" sz="2400" dirty="0"/>
              <a:t> </a:t>
            </a:r>
            <a:r>
              <a:rPr lang="de-CH" sz="2400" dirty="0" err="1"/>
              <a:t>well</a:t>
            </a:r>
            <a:r>
              <a:rPr lang="de-CH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6438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AE24795-8B0E-437C-AAAB-BFAF286F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F4201798-CC5E-43C4-A098-F0F2D672B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153" y="-33840"/>
            <a:ext cx="6037861" cy="689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86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E68B7F0-E13B-4241-863B-1D60F54A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Checklist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EA2C0D96-B034-4C09-9B5C-E29A8B216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5900"/>
            <a:ext cx="5181600" cy="46910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CH" sz="2600" dirty="0" err="1">
                <a:solidFill>
                  <a:srgbClr val="FFFF00"/>
                </a:solidFill>
              </a:rPr>
              <a:t>Ataxia</a:t>
            </a:r>
            <a:r>
              <a:rPr lang="de-CH" sz="2600" dirty="0">
                <a:solidFill>
                  <a:srgbClr val="FFFF00"/>
                </a:solidFill>
              </a:rPr>
              <a:t> and </a:t>
            </a:r>
            <a:r>
              <a:rPr lang="de-CH" sz="2600" dirty="0" err="1">
                <a:solidFill>
                  <a:srgbClr val="FFFF00"/>
                </a:solidFill>
              </a:rPr>
              <a:t>Dyskinesia</a:t>
            </a:r>
            <a:endParaRPr lang="de-CH" sz="2600" dirty="0">
              <a:solidFill>
                <a:srgbClr val="FFFF00"/>
              </a:solidFill>
            </a:endParaRPr>
          </a:p>
          <a:p>
            <a:r>
              <a:rPr lang="de-CH" sz="2200" dirty="0" err="1"/>
              <a:t>Wavering</a:t>
            </a:r>
            <a:r>
              <a:rPr lang="de-CH" sz="2200" dirty="0"/>
              <a:t>, </a:t>
            </a:r>
            <a:r>
              <a:rPr lang="de-CH" sz="2200" dirty="0" err="1"/>
              <a:t>muscle</a:t>
            </a:r>
            <a:r>
              <a:rPr lang="de-CH" sz="2200" dirty="0"/>
              <a:t> </a:t>
            </a:r>
            <a:r>
              <a:rPr lang="de-CH" sz="2200" dirty="0" err="1"/>
              <a:t>twitching</a:t>
            </a:r>
            <a:r>
              <a:rPr lang="de-CH" sz="2200" dirty="0"/>
              <a:t>, double </a:t>
            </a:r>
            <a:r>
              <a:rPr lang="de-CH" sz="2200" dirty="0" err="1"/>
              <a:t>images</a:t>
            </a:r>
            <a:r>
              <a:rPr lang="de-CH" sz="2200" dirty="0"/>
              <a:t>, </a:t>
            </a:r>
            <a:r>
              <a:rPr lang="de-CH" sz="2200" dirty="0" err="1"/>
              <a:t>reduced</a:t>
            </a:r>
            <a:r>
              <a:rPr lang="de-CH" sz="2200" dirty="0"/>
              <a:t> </a:t>
            </a:r>
            <a:r>
              <a:rPr lang="de-CH" sz="2200" dirty="0" err="1"/>
              <a:t>facial</a:t>
            </a:r>
            <a:r>
              <a:rPr lang="de-CH" sz="2200" dirty="0"/>
              <a:t> </a:t>
            </a:r>
            <a:r>
              <a:rPr lang="de-CH" sz="2200" dirty="0" err="1"/>
              <a:t>field</a:t>
            </a:r>
            <a:endParaRPr lang="de-CH" sz="2200" dirty="0"/>
          </a:p>
          <a:p>
            <a:r>
              <a:rPr lang="de-CH" sz="2200" dirty="0" err="1"/>
              <a:t>Desire</a:t>
            </a:r>
            <a:r>
              <a:rPr lang="de-CH" sz="2200" dirty="0"/>
              <a:t> </a:t>
            </a:r>
            <a:r>
              <a:rPr lang="de-CH" sz="2200" dirty="0" err="1"/>
              <a:t>for</a:t>
            </a:r>
            <a:r>
              <a:rPr lang="de-CH" sz="2200" dirty="0"/>
              <a:t> open </a:t>
            </a:r>
            <a:r>
              <a:rPr lang="de-CH" sz="2200" dirty="0" err="1"/>
              <a:t>air</a:t>
            </a:r>
            <a:r>
              <a:rPr lang="de-CH" sz="2200" dirty="0"/>
              <a:t>-P</a:t>
            </a:r>
          </a:p>
          <a:p>
            <a:r>
              <a:rPr lang="de-CH" sz="2200" dirty="0"/>
              <a:t>&lt; </a:t>
            </a:r>
            <a:r>
              <a:rPr lang="de-CH" sz="2200" dirty="0" err="1"/>
              <a:t>Weather</a:t>
            </a:r>
            <a:r>
              <a:rPr lang="de-CH" sz="2200" dirty="0"/>
              <a:t> warm-P</a:t>
            </a:r>
          </a:p>
          <a:p>
            <a:r>
              <a:rPr lang="de-CH" sz="2200" dirty="0"/>
              <a:t>&lt; Walking-P</a:t>
            </a:r>
          </a:p>
          <a:p>
            <a:r>
              <a:rPr lang="de-CH" sz="2200" dirty="0"/>
              <a:t>&lt; </a:t>
            </a:r>
            <a:r>
              <a:rPr lang="de-CH" sz="2200" dirty="0" err="1"/>
              <a:t>Physical</a:t>
            </a:r>
            <a:r>
              <a:rPr lang="de-CH" sz="2200" dirty="0"/>
              <a:t> </a:t>
            </a:r>
            <a:r>
              <a:rPr lang="de-CH" sz="2200" dirty="0" err="1"/>
              <a:t>effort</a:t>
            </a:r>
            <a:r>
              <a:rPr lang="de-CH" sz="2200" dirty="0"/>
              <a:t>-P</a:t>
            </a:r>
          </a:p>
          <a:p>
            <a:r>
              <a:rPr lang="de-CH" sz="2200" dirty="0"/>
              <a:t>&lt; </a:t>
            </a:r>
            <a:r>
              <a:rPr lang="de-CH" sz="2200" dirty="0" err="1"/>
              <a:t>Rising</a:t>
            </a:r>
            <a:r>
              <a:rPr lang="de-CH" sz="2200" dirty="0"/>
              <a:t> </a:t>
            </a:r>
            <a:r>
              <a:rPr lang="de-CH" sz="2200" dirty="0" err="1"/>
              <a:t>from</a:t>
            </a:r>
            <a:r>
              <a:rPr lang="de-CH" sz="2200" dirty="0"/>
              <a:t> </a:t>
            </a:r>
            <a:r>
              <a:rPr lang="de-CH" sz="2200" dirty="0" err="1"/>
              <a:t>bed</a:t>
            </a:r>
            <a:r>
              <a:rPr lang="de-CH" sz="2200" dirty="0"/>
              <a:t>, after-P</a:t>
            </a:r>
          </a:p>
          <a:p>
            <a:r>
              <a:rPr lang="de-CH" sz="2200" dirty="0"/>
              <a:t>&lt; </a:t>
            </a:r>
            <a:r>
              <a:rPr lang="de-CH" sz="2200" dirty="0" err="1"/>
              <a:t>Swallowing</a:t>
            </a:r>
            <a:r>
              <a:rPr lang="de-CH" sz="2200" dirty="0"/>
              <a:t>-P</a:t>
            </a:r>
          </a:p>
          <a:p>
            <a:r>
              <a:rPr lang="de-CH" sz="2200" dirty="0"/>
              <a:t>&lt; </a:t>
            </a:r>
            <a:r>
              <a:rPr lang="de-CH" sz="2200" dirty="0" err="1"/>
              <a:t>Speaking</a:t>
            </a:r>
            <a:r>
              <a:rPr lang="de-CH" sz="2200" dirty="0"/>
              <a:t>-P</a:t>
            </a:r>
          </a:p>
          <a:p>
            <a:r>
              <a:rPr lang="de-CH" sz="2200" dirty="0"/>
              <a:t>&gt; </a:t>
            </a:r>
            <a:r>
              <a:rPr lang="de-CH" sz="2200" dirty="0" err="1"/>
              <a:t>Lying</a:t>
            </a:r>
            <a:r>
              <a:rPr lang="de-CH" sz="2200" dirty="0"/>
              <a:t> </a:t>
            </a:r>
            <a:r>
              <a:rPr lang="de-CH" sz="2200" dirty="0" err="1"/>
              <a:t>position</a:t>
            </a:r>
            <a:r>
              <a:rPr lang="de-CH" sz="2200" dirty="0"/>
              <a:t>-P</a:t>
            </a:r>
          </a:p>
          <a:p>
            <a:r>
              <a:rPr lang="de-CH" sz="2200" dirty="0"/>
              <a:t>&gt; Cold in general-P</a:t>
            </a:r>
          </a:p>
          <a:p>
            <a:pPr marL="0" indent="0">
              <a:buNone/>
            </a:pPr>
            <a:endParaRPr lang="de-CH" sz="2200" dirty="0"/>
          </a:p>
          <a:p>
            <a:endParaRPr lang="de-CH" sz="24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991C5A3A-9DD4-4A6B-AEF7-A1094B858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2575"/>
            <a:ext cx="5181600" cy="46243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CH" sz="2600" dirty="0">
                <a:solidFill>
                  <a:srgbClr val="FFFF00"/>
                </a:solidFill>
              </a:rPr>
              <a:t>Kopfschmerzen</a:t>
            </a:r>
          </a:p>
          <a:p>
            <a:r>
              <a:rPr lang="de-CH" sz="2200" dirty="0"/>
              <a:t>&lt; After </a:t>
            </a:r>
            <a:r>
              <a:rPr lang="de-CH" sz="2200" dirty="0" err="1"/>
              <a:t>waking</a:t>
            </a:r>
            <a:r>
              <a:rPr lang="de-CH" sz="2200" dirty="0"/>
              <a:t> </a:t>
            </a:r>
            <a:r>
              <a:rPr lang="de-CH" sz="2200" dirty="0" err="1"/>
              <a:t>up</a:t>
            </a:r>
            <a:r>
              <a:rPr lang="de-CH" sz="2200" dirty="0"/>
              <a:t>-P</a:t>
            </a:r>
          </a:p>
          <a:p>
            <a:r>
              <a:rPr lang="de-CH" sz="2200" dirty="0"/>
              <a:t>&lt; Light-P</a:t>
            </a:r>
          </a:p>
          <a:p>
            <a:r>
              <a:rPr lang="de-CH" sz="2200" dirty="0"/>
              <a:t>&lt; </a:t>
            </a:r>
            <a:r>
              <a:rPr lang="de-CH" sz="2200" dirty="0" err="1"/>
              <a:t>Strained</a:t>
            </a:r>
            <a:r>
              <a:rPr lang="de-CH" sz="2200" dirty="0"/>
              <a:t> </a:t>
            </a:r>
            <a:r>
              <a:rPr lang="de-CH" sz="2200" dirty="0" err="1"/>
              <a:t>vision</a:t>
            </a:r>
            <a:r>
              <a:rPr lang="de-CH" sz="2200" dirty="0"/>
              <a:t>-P</a:t>
            </a:r>
          </a:p>
          <a:p>
            <a:r>
              <a:rPr lang="de-CH" sz="2200" dirty="0"/>
              <a:t>&lt; Reading-P</a:t>
            </a:r>
          </a:p>
          <a:p>
            <a:r>
              <a:rPr lang="de-CH" sz="2200" dirty="0"/>
              <a:t>&gt; </a:t>
            </a:r>
            <a:r>
              <a:rPr lang="de-CH" sz="2200" dirty="0" err="1"/>
              <a:t>Resting</a:t>
            </a:r>
            <a:r>
              <a:rPr lang="de-CH" sz="2200" dirty="0"/>
              <a:t>-P</a:t>
            </a:r>
          </a:p>
          <a:p>
            <a:r>
              <a:rPr lang="de-CH" sz="2200" dirty="0"/>
              <a:t>&gt; </a:t>
            </a:r>
            <a:r>
              <a:rPr lang="de-CH" sz="2200" dirty="0" err="1"/>
              <a:t>Lying</a:t>
            </a:r>
            <a:r>
              <a:rPr lang="de-CH" sz="2200" dirty="0"/>
              <a:t> on back-P</a:t>
            </a:r>
          </a:p>
          <a:p>
            <a:r>
              <a:rPr lang="de-CH" sz="2200" dirty="0"/>
              <a:t>&gt; Cold, </a:t>
            </a:r>
            <a:r>
              <a:rPr lang="de-CH" sz="2200" dirty="0" err="1"/>
              <a:t>when</a:t>
            </a:r>
            <a:r>
              <a:rPr lang="de-CH" sz="2200" dirty="0"/>
              <a:t> </a:t>
            </a:r>
            <a:r>
              <a:rPr lang="de-CH" sz="2200" dirty="0" err="1"/>
              <a:t>getting</a:t>
            </a:r>
            <a:r>
              <a:rPr lang="de-CH" sz="2200" dirty="0"/>
              <a:t> </a:t>
            </a:r>
            <a:r>
              <a:rPr lang="de-CH" sz="2200" dirty="0" err="1"/>
              <a:t>cold</a:t>
            </a:r>
            <a:r>
              <a:rPr lang="de-CH" sz="2200" dirty="0"/>
              <a:t>-P</a:t>
            </a:r>
          </a:p>
          <a:p>
            <a:r>
              <a:rPr lang="de-CH" sz="2200" dirty="0" err="1"/>
              <a:t>Tirst</a:t>
            </a:r>
            <a:r>
              <a:rPr lang="de-CH" sz="2200" dirty="0"/>
              <a:t>-P</a:t>
            </a:r>
          </a:p>
          <a:p>
            <a:r>
              <a:rPr lang="de-CH" sz="2200" dirty="0"/>
              <a:t>Loss of </a:t>
            </a:r>
            <a:r>
              <a:rPr lang="de-CH" sz="2200" dirty="0" err="1"/>
              <a:t>appetite</a:t>
            </a:r>
            <a:r>
              <a:rPr lang="de-CH" sz="2200" dirty="0"/>
              <a:t>-P</a:t>
            </a:r>
          </a:p>
          <a:p>
            <a:pPr marL="0" indent="0">
              <a:buNone/>
            </a:pPr>
            <a:r>
              <a:rPr lang="de-CH" sz="2600" dirty="0">
                <a:solidFill>
                  <a:srgbClr val="FFFF00"/>
                </a:solidFill>
              </a:rPr>
              <a:t>Retention of </a:t>
            </a:r>
            <a:r>
              <a:rPr lang="de-CH" sz="2600" dirty="0" err="1">
                <a:solidFill>
                  <a:srgbClr val="FFFF00"/>
                </a:solidFill>
              </a:rPr>
              <a:t>urine</a:t>
            </a:r>
            <a:r>
              <a:rPr lang="de-CH" sz="2600" dirty="0">
                <a:solidFill>
                  <a:srgbClr val="FFFF00"/>
                </a:solidFill>
              </a:rPr>
              <a:t>, </a:t>
            </a:r>
          </a:p>
          <a:p>
            <a:pPr marL="0" indent="0">
              <a:buNone/>
            </a:pPr>
            <a:r>
              <a:rPr lang="de-CH" sz="2600" dirty="0" err="1">
                <a:solidFill>
                  <a:srgbClr val="FFFF00"/>
                </a:solidFill>
              </a:rPr>
              <a:t>Diarrhea</a:t>
            </a:r>
            <a:endParaRPr lang="de-CH" sz="2600" dirty="0"/>
          </a:p>
        </p:txBody>
      </p:sp>
    </p:spTree>
    <p:extLst>
      <p:ext uri="{BB962C8B-B14F-4D97-AF65-F5344CB8AC3E}">
        <p14:creationId xmlns:p14="http://schemas.microsoft.com/office/powerpoint/2010/main" val="68799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14E56B4B-9C67-4413-9885-4162F609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A07AF8B9-15B5-43AC-890F-ED76A7789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After </a:t>
            </a:r>
            <a:r>
              <a:rPr lang="de-CH" dirty="0" err="1"/>
              <a:t>two</a:t>
            </a:r>
            <a:r>
              <a:rPr lang="de-CH" dirty="0"/>
              <a:t> </a:t>
            </a:r>
            <a:r>
              <a:rPr lang="de-CH" dirty="0" err="1"/>
              <a:t>months</a:t>
            </a:r>
            <a:r>
              <a:rPr lang="de-CH" dirty="0"/>
              <a:t> he also </a:t>
            </a:r>
            <a:r>
              <a:rPr lang="de-CH" dirty="0" err="1"/>
              <a:t>begins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cry</a:t>
            </a:r>
            <a:r>
              <a:rPr lang="de-CH" dirty="0"/>
              <a:t>,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soon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he </a:t>
            </a:r>
            <a:r>
              <a:rPr lang="de-CH" dirty="0" err="1"/>
              <a:t>is</a:t>
            </a:r>
            <a:r>
              <a:rPr lang="de-CH" dirty="0"/>
              <a:t> not </a:t>
            </a:r>
            <a:r>
              <a:rPr lang="de-CH" dirty="0" err="1"/>
              <a:t>carried</a:t>
            </a:r>
            <a:r>
              <a:rPr lang="de-CH" dirty="0"/>
              <a:t> </a:t>
            </a:r>
            <a:r>
              <a:rPr lang="de-CH" dirty="0" err="1"/>
              <a:t>around</a:t>
            </a:r>
            <a:r>
              <a:rPr lang="de-CH" dirty="0"/>
              <a:t>.</a:t>
            </a:r>
          </a:p>
          <a:p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five</a:t>
            </a:r>
            <a:r>
              <a:rPr lang="de-CH" dirty="0"/>
              <a:t> </a:t>
            </a:r>
            <a:r>
              <a:rPr lang="de-CH" dirty="0" err="1"/>
              <a:t>months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parents</a:t>
            </a:r>
            <a:r>
              <a:rPr lang="de-CH" dirty="0"/>
              <a:t> </a:t>
            </a:r>
            <a:r>
              <a:rPr lang="de-CH" dirty="0" err="1"/>
              <a:t>try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introduce</a:t>
            </a:r>
            <a:r>
              <a:rPr lang="de-CH" dirty="0"/>
              <a:t> solid </a:t>
            </a:r>
            <a:r>
              <a:rPr lang="de-CH" dirty="0" err="1"/>
              <a:t>food</a:t>
            </a:r>
            <a:r>
              <a:rPr lang="de-CH" dirty="0"/>
              <a:t>, and he </a:t>
            </a:r>
            <a:r>
              <a:rPr lang="de-CH" dirty="0" err="1"/>
              <a:t>begins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ruminate</a:t>
            </a:r>
            <a:r>
              <a:rPr lang="de-CH" dirty="0"/>
              <a:t>: </a:t>
            </a:r>
            <a:r>
              <a:rPr lang="de-CH" dirty="0" err="1"/>
              <a:t>keeps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food</a:t>
            </a:r>
            <a:r>
              <a:rPr lang="de-CH" dirty="0"/>
              <a:t> in </a:t>
            </a:r>
            <a:r>
              <a:rPr lang="de-CH" dirty="0" err="1"/>
              <a:t>his</a:t>
            </a:r>
            <a:r>
              <a:rPr lang="de-CH" dirty="0"/>
              <a:t> </a:t>
            </a:r>
            <a:r>
              <a:rPr lang="de-CH" dirty="0" err="1"/>
              <a:t>mouth</a:t>
            </a:r>
            <a:r>
              <a:rPr lang="de-CH" dirty="0"/>
              <a:t> like a </a:t>
            </a:r>
            <a:r>
              <a:rPr lang="de-CH" dirty="0" err="1"/>
              <a:t>hamster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a </a:t>
            </a:r>
            <a:r>
              <a:rPr lang="de-CH" dirty="0" err="1"/>
              <a:t>long</a:t>
            </a:r>
            <a:r>
              <a:rPr lang="de-CH" dirty="0"/>
              <a:t> time and </a:t>
            </a:r>
            <a:r>
              <a:rPr lang="de-CH" dirty="0" err="1"/>
              <a:t>then</a:t>
            </a:r>
            <a:r>
              <a:rPr lang="de-CH" dirty="0"/>
              <a:t> </a:t>
            </a:r>
            <a:r>
              <a:rPr lang="de-CH" dirty="0" err="1"/>
              <a:t>regurgitates</a:t>
            </a:r>
            <a:r>
              <a:rPr lang="de-CH" dirty="0"/>
              <a:t> it.</a:t>
            </a:r>
          </a:p>
          <a:p>
            <a:r>
              <a:rPr lang="de-CH" dirty="0"/>
              <a:t>The </a:t>
            </a:r>
            <a:r>
              <a:rPr lang="de-CH" dirty="0" err="1"/>
              <a:t>pediatricians</a:t>
            </a:r>
            <a:r>
              <a:rPr lang="de-CH" dirty="0"/>
              <a:t> </a:t>
            </a:r>
            <a:r>
              <a:rPr lang="de-CH" dirty="0" err="1"/>
              <a:t>comment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that</a:t>
            </a:r>
            <a:r>
              <a:rPr lang="de-CH" dirty="0"/>
              <a:t> he </a:t>
            </a:r>
            <a:r>
              <a:rPr lang="de-CH" dirty="0" err="1"/>
              <a:t>only</a:t>
            </a:r>
            <a:r>
              <a:rPr lang="de-CH" dirty="0"/>
              <a:t> </a:t>
            </a:r>
            <a:r>
              <a:rPr lang="de-CH" dirty="0" err="1"/>
              <a:t>needs</a:t>
            </a:r>
            <a:r>
              <a:rPr lang="de-CH" dirty="0"/>
              <a:t> </a:t>
            </a:r>
            <a:r>
              <a:rPr lang="de-CH" dirty="0" err="1"/>
              <a:t>tender</a:t>
            </a:r>
            <a:r>
              <a:rPr lang="de-CH" dirty="0"/>
              <a:t> </a:t>
            </a:r>
            <a:r>
              <a:rPr lang="de-CH" dirty="0" err="1"/>
              <a:t>loving</a:t>
            </a:r>
            <a:r>
              <a:rPr lang="de-CH" dirty="0"/>
              <a:t> care; </a:t>
            </a:r>
            <a:r>
              <a:rPr lang="de-CH" dirty="0" err="1"/>
              <a:t>later</a:t>
            </a:r>
            <a:r>
              <a:rPr lang="de-CH" dirty="0"/>
              <a:t> on one </a:t>
            </a:r>
            <a:r>
              <a:rPr lang="de-CH" dirty="0" err="1"/>
              <a:t>could</a:t>
            </a:r>
            <a:r>
              <a:rPr lang="de-CH" dirty="0"/>
              <a:t> </a:t>
            </a:r>
            <a:r>
              <a:rPr lang="de-CH" dirty="0" err="1"/>
              <a:t>give</a:t>
            </a:r>
            <a:r>
              <a:rPr lang="de-CH" dirty="0"/>
              <a:t> </a:t>
            </a:r>
            <a:r>
              <a:rPr lang="de-CH" dirty="0" err="1"/>
              <a:t>him</a:t>
            </a:r>
            <a:r>
              <a:rPr lang="de-CH" dirty="0"/>
              <a:t> </a:t>
            </a:r>
            <a:r>
              <a:rPr lang="de-CH" dirty="0" err="1"/>
              <a:t>methylphenidate</a:t>
            </a:r>
            <a:r>
              <a:rPr lang="de-CH" dirty="0"/>
              <a:t>.</a:t>
            </a:r>
          </a:p>
          <a:p>
            <a:r>
              <a:rPr lang="de-CH" dirty="0"/>
              <a:t>And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parents</a:t>
            </a:r>
            <a:r>
              <a:rPr lang="de-CH" dirty="0"/>
              <a:t> </a:t>
            </a:r>
            <a:r>
              <a:rPr lang="de-CH" dirty="0" err="1"/>
              <a:t>increasingly</a:t>
            </a:r>
            <a:r>
              <a:rPr lang="de-CH" dirty="0"/>
              <a:t> </a:t>
            </a:r>
            <a:r>
              <a:rPr lang="de-CH" dirty="0" err="1"/>
              <a:t>reach</a:t>
            </a:r>
            <a:r>
              <a:rPr lang="de-CH" dirty="0"/>
              <a:t> </a:t>
            </a:r>
            <a:r>
              <a:rPr lang="de-CH" dirty="0" err="1"/>
              <a:t>their</a:t>
            </a:r>
            <a:r>
              <a:rPr lang="de-CH" dirty="0"/>
              <a:t> </a:t>
            </a:r>
            <a:r>
              <a:rPr lang="de-CH" dirty="0" err="1"/>
              <a:t>limit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carrying</a:t>
            </a:r>
            <a:r>
              <a:rPr lang="de-CH" dirty="0"/>
              <a:t> </a:t>
            </a:r>
            <a:r>
              <a:rPr lang="de-CH" dirty="0" err="1"/>
              <a:t>him</a:t>
            </a:r>
            <a:r>
              <a:rPr lang="de-CH" dirty="0"/>
              <a:t> </a:t>
            </a:r>
            <a:r>
              <a:rPr lang="de-CH" dirty="0" err="1"/>
              <a:t>around</a:t>
            </a:r>
            <a:r>
              <a:rPr lang="de-CH" dirty="0"/>
              <a:t>. </a:t>
            </a:r>
            <a:r>
              <a:rPr lang="de-CH" dirty="0" err="1"/>
              <a:t>Finally</a:t>
            </a:r>
            <a:r>
              <a:rPr lang="de-CH" dirty="0"/>
              <a:t>,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seven</a:t>
            </a:r>
            <a:r>
              <a:rPr lang="de-CH" dirty="0"/>
              <a:t> </a:t>
            </a:r>
            <a:r>
              <a:rPr lang="de-CH" dirty="0" err="1"/>
              <a:t>months</a:t>
            </a:r>
            <a:r>
              <a:rPr lang="de-CH" dirty="0"/>
              <a:t>, </a:t>
            </a:r>
            <a:r>
              <a:rPr lang="de-CH" dirty="0" err="1"/>
              <a:t>they</a:t>
            </a:r>
            <a:r>
              <a:rPr lang="de-CH" dirty="0"/>
              <a:t> </a:t>
            </a:r>
            <a:r>
              <a:rPr lang="de-CH" dirty="0" err="1"/>
              <a:t>come</a:t>
            </a:r>
            <a:r>
              <a:rPr lang="de-CH" dirty="0"/>
              <a:t> </a:t>
            </a:r>
            <a:r>
              <a:rPr lang="de-CH" dirty="0" err="1"/>
              <a:t>into</a:t>
            </a:r>
            <a:r>
              <a:rPr lang="de-CH" dirty="0"/>
              <a:t> </a:t>
            </a:r>
            <a:r>
              <a:rPr lang="de-CH" dirty="0" err="1"/>
              <a:t>our</a:t>
            </a:r>
            <a:r>
              <a:rPr lang="de-CH" dirty="0"/>
              <a:t> </a:t>
            </a:r>
            <a:r>
              <a:rPr lang="de-CH" dirty="0" err="1"/>
              <a:t>practice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39057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79D517-7710-440E-A903-FCD01808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>
                <a:solidFill>
                  <a:srgbClr val="FFFF00"/>
                </a:solidFill>
              </a:rPr>
              <a:t>Procedure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CD1A46C3-898D-4753-BD8B-C1D584513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CH" sz="2400" dirty="0"/>
          </a:p>
          <a:p>
            <a:r>
              <a:rPr lang="de-CH" sz="2400" dirty="0" err="1"/>
              <a:t>We</a:t>
            </a:r>
            <a:r>
              <a:rPr lang="de-CH" sz="2400" dirty="0"/>
              <a:t> </a:t>
            </a:r>
            <a:r>
              <a:rPr lang="de-CH" sz="2400" dirty="0" err="1"/>
              <a:t>have</a:t>
            </a:r>
            <a:r>
              <a:rPr lang="de-CH" sz="2400" dirty="0"/>
              <a:t> 18 polar </a:t>
            </a:r>
            <a:r>
              <a:rPr lang="de-CH" sz="2400" dirty="0" err="1"/>
              <a:t>symptoms</a:t>
            </a:r>
            <a:r>
              <a:rPr lang="de-CH" sz="2400" dirty="0"/>
              <a:t>, </a:t>
            </a:r>
            <a:r>
              <a:rPr lang="de-CH" sz="2400" dirty="0" err="1"/>
              <a:t>rather</a:t>
            </a:r>
            <a:r>
              <a:rPr lang="de-CH" sz="2400" dirty="0"/>
              <a:t> </a:t>
            </a:r>
            <a:r>
              <a:rPr lang="de-CH" sz="2400" dirty="0" err="1"/>
              <a:t>many</a:t>
            </a:r>
            <a:r>
              <a:rPr lang="de-CH" sz="2400" dirty="0"/>
              <a:t>…</a:t>
            </a:r>
          </a:p>
          <a:p>
            <a:r>
              <a:rPr lang="de-CH" sz="2400" dirty="0"/>
              <a:t>First </a:t>
            </a:r>
            <a:r>
              <a:rPr lang="de-CH" sz="2400" dirty="0" err="1"/>
              <a:t>we</a:t>
            </a:r>
            <a:r>
              <a:rPr lang="de-CH" sz="2400" dirty="0"/>
              <a:t> </a:t>
            </a:r>
            <a:r>
              <a:rPr lang="de-CH" sz="2400" dirty="0" err="1"/>
              <a:t>only</a:t>
            </a:r>
            <a:r>
              <a:rPr lang="de-CH" sz="2400" dirty="0"/>
              <a:t> </a:t>
            </a:r>
            <a:r>
              <a:rPr lang="de-CH" sz="2400" dirty="0" err="1"/>
              <a:t>repertorise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main</a:t>
            </a:r>
            <a:r>
              <a:rPr lang="de-CH" sz="2400" dirty="0"/>
              <a:t> </a:t>
            </a:r>
            <a:r>
              <a:rPr lang="de-CH" sz="2400" dirty="0" err="1"/>
              <a:t>complaint</a:t>
            </a:r>
            <a:r>
              <a:rPr lang="de-CH" sz="2400" dirty="0"/>
              <a:t>,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Ataxia</a:t>
            </a:r>
            <a:r>
              <a:rPr lang="de-CH" sz="2400" dirty="0"/>
              <a:t>, </a:t>
            </a:r>
            <a:r>
              <a:rPr lang="de-CH" sz="2400" dirty="0" err="1"/>
              <a:t>afterwards</a:t>
            </a:r>
            <a:r>
              <a:rPr lang="de-CH" sz="2400" dirty="0"/>
              <a:t> </a:t>
            </a:r>
            <a:r>
              <a:rPr lang="de-CH" sz="2400" dirty="0" err="1"/>
              <a:t>seperately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headaches</a:t>
            </a:r>
            <a:r>
              <a:rPr lang="de-CH" sz="2400" dirty="0"/>
              <a:t>.</a:t>
            </a:r>
          </a:p>
          <a:p>
            <a:r>
              <a:rPr lang="de-CH" sz="2400" dirty="0" err="1"/>
              <a:t>Then</a:t>
            </a:r>
            <a:r>
              <a:rPr lang="de-CH" sz="2400" dirty="0"/>
              <a:t> </a:t>
            </a:r>
            <a:r>
              <a:rPr lang="de-CH" sz="2400" dirty="0" err="1"/>
              <a:t>we</a:t>
            </a:r>
            <a:r>
              <a:rPr lang="de-CH" sz="2400" dirty="0"/>
              <a:t> </a:t>
            </a:r>
            <a:r>
              <a:rPr lang="de-CH" sz="2400" dirty="0" err="1"/>
              <a:t>compare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results</a:t>
            </a:r>
            <a:r>
              <a:rPr lang="de-CH" sz="2400" dirty="0"/>
              <a:t> and </a:t>
            </a:r>
            <a:r>
              <a:rPr lang="de-CH" sz="2400" dirty="0" err="1"/>
              <a:t>take</a:t>
            </a:r>
            <a:r>
              <a:rPr lang="de-CH" sz="2400" dirty="0"/>
              <a:t> a </a:t>
            </a:r>
            <a:r>
              <a:rPr lang="de-CH" sz="2400" dirty="0" err="1"/>
              <a:t>remedy</a:t>
            </a:r>
            <a:r>
              <a:rPr lang="de-CH" sz="2400" dirty="0"/>
              <a:t> </a:t>
            </a:r>
            <a:r>
              <a:rPr lang="de-CH" sz="2400" dirty="0" err="1"/>
              <a:t>that</a:t>
            </a:r>
            <a:r>
              <a:rPr lang="de-CH" sz="2400" dirty="0"/>
              <a:t> </a:t>
            </a:r>
            <a:r>
              <a:rPr lang="de-CH" sz="2400" dirty="0" err="1"/>
              <a:t>covers</a:t>
            </a:r>
            <a:r>
              <a:rPr lang="de-CH" sz="2400" dirty="0"/>
              <a:t> </a:t>
            </a:r>
            <a:r>
              <a:rPr lang="de-CH" sz="2400" dirty="0" err="1"/>
              <a:t>both</a:t>
            </a:r>
            <a:r>
              <a:rPr lang="de-CH" sz="2400" dirty="0"/>
              <a:t> </a:t>
            </a:r>
            <a:r>
              <a:rPr lang="de-CH" sz="2400" dirty="0" err="1"/>
              <a:t>ailments</a:t>
            </a:r>
            <a:r>
              <a:rPr lang="de-CH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2204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623CE34D-F8B0-4736-923C-842A5F330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87151368-AFD2-4F64-9695-33327221A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69" t="18950" r="50000" b="30830"/>
          <a:stretch/>
        </p:blipFill>
        <p:spPr>
          <a:xfrm>
            <a:off x="1100380" y="13069"/>
            <a:ext cx="9918915" cy="677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37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27EA749-83CC-4A17-93E0-451F0AB3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C760B491-A9EC-4F1D-8104-55313F06A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23" t="18950" r="51855" b="31542"/>
          <a:stretch/>
        </p:blipFill>
        <p:spPr>
          <a:xfrm>
            <a:off x="1192729" y="42449"/>
            <a:ext cx="9806541" cy="681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492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3E379F5-944C-4761-B6B6-0A5A0A22C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MM-</a:t>
            </a:r>
            <a:r>
              <a:rPr lang="de-CH" dirty="0" err="1">
                <a:solidFill>
                  <a:srgbClr val="FFFF00"/>
                </a:solidFill>
              </a:rPr>
              <a:t>Comparison</a:t>
            </a:r>
            <a:r>
              <a:rPr lang="de-CH" dirty="0">
                <a:solidFill>
                  <a:srgbClr val="FFFF00"/>
                </a:solidFill>
              </a:rPr>
              <a:t> (GS)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90F13977-5F2E-4A44-8401-A1323A22D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Natrium </a:t>
            </a:r>
            <a:r>
              <a:rPr lang="de-CH" dirty="0" err="1">
                <a:solidFill>
                  <a:srgbClr val="FFFF00"/>
                </a:solidFill>
              </a:rPr>
              <a:t>muriaticum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10EF440-508B-4A7E-8B59-868CE08227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CH" sz="2400" i="1" dirty="0" err="1"/>
              <a:t>Clumsiness</a:t>
            </a:r>
            <a:r>
              <a:rPr lang="de-CH" sz="2400" i="1" dirty="0"/>
              <a:t>, </a:t>
            </a:r>
            <a:r>
              <a:rPr lang="de-CH" sz="2400" i="1" dirty="0" err="1"/>
              <a:t>everything</a:t>
            </a:r>
            <a:r>
              <a:rPr lang="de-CH" sz="2400" i="1" dirty="0"/>
              <a:t> falls out of </a:t>
            </a:r>
            <a:r>
              <a:rPr lang="de-CH" sz="2400" i="1" dirty="0" err="1"/>
              <a:t>his</a:t>
            </a:r>
            <a:r>
              <a:rPr lang="de-CH" sz="2400" i="1" dirty="0"/>
              <a:t> </a:t>
            </a:r>
            <a:r>
              <a:rPr lang="de-CH" sz="2400" i="1" dirty="0" err="1"/>
              <a:t>hands</a:t>
            </a:r>
            <a:r>
              <a:rPr lang="de-CH" sz="2400" i="1" dirty="0"/>
              <a:t>. </a:t>
            </a:r>
          </a:p>
          <a:p>
            <a:r>
              <a:rPr lang="de-CH" sz="2400" i="1" dirty="0" err="1"/>
              <a:t>During</a:t>
            </a:r>
            <a:r>
              <a:rPr lang="de-CH" sz="2400" i="1" dirty="0"/>
              <a:t> </a:t>
            </a:r>
            <a:r>
              <a:rPr lang="de-CH" sz="2400" i="1" dirty="0" err="1"/>
              <a:t>the</a:t>
            </a:r>
            <a:r>
              <a:rPr lang="de-CH" sz="2400" i="1" dirty="0"/>
              <a:t> </a:t>
            </a:r>
            <a:r>
              <a:rPr lang="de-CH" sz="2400" i="1" dirty="0" err="1"/>
              <a:t>attacks</a:t>
            </a:r>
            <a:r>
              <a:rPr lang="de-CH" sz="2400" i="1" dirty="0"/>
              <a:t> </a:t>
            </a:r>
            <a:r>
              <a:rPr lang="de-CH" sz="2400" i="1" dirty="0" err="1"/>
              <a:t>nearly</a:t>
            </a:r>
            <a:r>
              <a:rPr lang="de-CH" sz="2400" i="1" dirty="0"/>
              <a:t> </a:t>
            </a:r>
            <a:r>
              <a:rPr lang="de-CH" sz="2400" i="1" dirty="0" err="1"/>
              <a:t>incredible</a:t>
            </a:r>
            <a:r>
              <a:rPr lang="de-CH" sz="2400" i="1" dirty="0"/>
              <a:t> </a:t>
            </a:r>
            <a:r>
              <a:rPr lang="de-CH" sz="2400" i="1" dirty="0" err="1"/>
              <a:t>movements</a:t>
            </a:r>
            <a:r>
              <a:rPr lang="de-CH" sz="2400" i="1" dirty="0"/>
              <a:t> </a:t>
            </a:r>
            <a:r>
              <a:rPr lang="de-CH" sz="2400" i="1" dirty="0" err="1"/>
              <a:t>with</a:t>
            </a:r>
            <a:r>
              <a:rPr lang="de-CH" sz="2400" i="1" dirty="0"/>
              <a:t> </a:t>
            </a:r>
            <a:r>
              <a:rPr lang="de-CH" sz="2400" i="1" dirty="0" err="1"/>
              <a:t>arms</a:t>
            </a:r>
            <a:r>
              <a:rPr lang="de-CH" sz="2400" i="1" dirty="0"/>
              <a:t>, </a:t>
            </a:r>
            <a:r>
              <a:rPr lang="de-CH" sz="2400" i="1" dirty="0" err="1"/>
              <a:t>head</a:t>
            </a:r>
            <a:r>
              <a:rPr lang="de-CH" sz="2400" i="1" dirty="0"/>
              <a:t> and </a:t>
            </a:r>
            <a:r>
              <a:rPr lang="de-CH" sz="2400" i="1" dirty="0" err="1"/>
              <a:t>legs</a:t>
            </a:r>
            <a:r>
              <a:rPr lang="de-CH" sz="2400" i="1" dirty="0"/>
              <a:t>. </a:t>
            </a:r>
          </a:p>
          <a:p>
            <a:r>
              <a:rPr lang="de-CH" sz="2400" i="1" dirty="0" err="1"/>
              <a:t>Twitching</a:t>
            </a:r>
            <a:r>
              <a:rPr lang="de-CH" sz="2400" i="1" dirty="0"/>
              <a:t> in </a:t>
            </a:r>
            <a:r>
              <a:rPr lang="de-CH" sz="2400" i="1" dirty="0" err="1"/>
              <a:t>muscles</a:t>
            </a:r>
            <a:r>
              <a:rPr lang="de-CH" sz="2400" i="1" dirty="0"/>
              <a:t> and </a:t>
            </a:r>
            <a:r>
              <a:rPr lang="de-CH" sz="2400" i="1" dirty="0" err="1"/>
              <a:t>limbs</a:t>
            </a:r>
            <a:r>
              <a:rPr lang="de-CH" sz="2400" i="1" dirty="0"/>
              <a:t>. </a:t>
            </a:r>
          </a:p>
          <a:p>
            <a:pPr marL="0" indent="0">
              <a:buNone/>
            </a:pPr>
            <a:r>
              <a:rPr lang="de-CH" sz="2400" i="1" dirty="0"/>
              <a:t>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2A42B328-0B95-4208-BF07-4DCA1070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CH" dirty="0" err="1">
                <a:solidFill>
                  <a:srgbClr val="FFFF00"/>
                </a:solidFill>
              </a:rPr>
              <a:t>Crocus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356C7FB4-973B-4A39-A7CE-C664B5ABCDD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de-CH" sz="2400" i="1" dirty="0" err="1"/>
              <a:t>Twitching</a:t>
            </a:r>
            <a:r>
              <a:rPr lang="de-CH" sz="2400" i="1" dirty="0"/>
              <a:t> in </a:t>
            </a:r>
            <a:r>
              <a:rPr lang="de-CH" sz="2400" i="1" dirty="0" err="1"/>
              <a:t>muscles</a:t>
            </a:r>
            <a:r>
              <a:rPr lang="de-CH" sz="2400" i="1" dirty="0"/>
              <a:t>. </a:t>
            </a:r>
          </a:p>
          <a:p>
            <a:r>
              <a:rPr lang="de-CH" sz="2400" i="1" dirty="0" err="1"/>
              <a:t>Spasmodic</a:t>
            </a:r>
            <a:r>
              <a:rPr lang="de-CH" sz="2400" i="1" dirty="0"/>
              <a:t> </a:t>
            </a:r>
            <a:r>
              <a:rPr lang="de-CH" sz="2400" i="1" dirty="0" err="1"/>
              <a:t>contractions</a:t>
            </a:r>
            <a:r>
              <a:rPr lang="de-CH" sz="2400" i="1" dirty="0"/>
              <a:t> of </a:t>
            </a:r>
            <a:r>
              <a:rPr lang="de-CH" sz="2400" i="1" dirty="0" err="1"/>
              <a:t>single</a:t>
            </a:r>
            <a:r>
              <a:rPr lang="de-CH" sz="2400" i="1" dirty="0"/>
              <a:t> </a:t>
            </a:r>
            <a:r>
              <a:rPr lang="de-CH" sz="2400" i="1" dirty="0" err="1"/>
              <a:t>muscles</a:t>
            </a:r>
            <a:r>
              <a:rPr lang="de-CH" sz="24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672822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F460633A-4E84-49CC-BCF6-937C1D75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6000" dirty="0">
                <a:solidFill>
                  <a:srgbClr val="FFFF00"/>
                </a:solidFill>
              </a:rPr>
              <a:t>					   </a:t>
            </a:r>
            <a:endParaRPr lang="de-CH" sz="9600" dirty="0">
              <a:solidFill>
                <a:srgbClr val="FFFF00"/>
              </a:solidFill>
            </a:endParaRPr>
          </a:p>
        </p:txBody>
      </p:sp>
      <p:pic>
        <p:nvPicPr>
          <p:cNvPr id="21" name="Inhaltsplatzhalter 20">
            <a:extLst>
              <a:ext uri="{FF2B5EF4-FFF2-40B4-BE49-F238E27FC236}">
                <a16:creationId xmlns:a16="http://schemas.microsoft.com/office/drawing/2014/main" xmlns="" id="{2152E315-5033-4EA8-B2C5-E3EB06A6A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63" y="1867"/>
            <a:ext cx="9028785" cy="6768542"/>
          </a:xfrm>
        </p:spPr>
      </p:pic>
    </p:spTree>
    <p:extLst>
      <p:ext uri="{BB962C8B-B14F-4D97-AF65-F5344CB8AC3E}">
        <p14:creationId xmlns:p14="http://schemas.microsoft.com/office/powerpoint/2010/main" val="28546440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07AE851A-D41E-4687-B364-76B45519A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>
                <a:solidFill>
                  <a:srgbClr val="FFFF00"/>
                </a:solidFill>
              </a:rPr>
              <a:t>Remedy</a:t>
            </a:r>
            <a:r>
              <a:rPr lang="de-CH" dirty="0">
                <a:solidFill>
                  <a:srgbClr val="FFFF00"/>
                </a:solidFill>
              </a:rPr>
              <a:t> and Progress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xmlns="" id="{C3741038-7515-4836-9C84-7025D0941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 err="1"/>
              <a:t>Mrs</a:t>
            </a:r>
            <a:r>
              <a:rPr lang="de-CH" dirty="0"/>
              <a:t> I. </a:t>
            </a:r>
            <a:r>
              <a:rPr lang="de-CH" dirty="0" err="1"/>
              <a:t>receives</a:t>
            </a:r>
            <a:r>
              <a:rPr lang="de-CH" dirty="0"/>
              <a:t> a dose of </a:t>
            </a:r>
            <a:r>
              <a:rPr lang="de-CH" dirty="0">
                <a:solidFill>
                  <a:srgbClr val="FFFF00"/>
                </a:solidFill>
              </a:rPr>
              <a:t>Natrium </a:t>
            </a:r>
            <a:r>
              <a:rPr lang="de-CH" dirty="0" err="1">
                <a:solidFill>
                  <a:srgbClr val="FFFF00"/>
                </a:solidFill>
              </a:rPr>
              <a:t>muriaticum</a:t>
            </a:r>
            <a:r>
              <a:rPr lang="de-CH" dirty="0">
                <a:solidFill>
                  <a:srgbClr val="FFFF00"/>
                </a:solidFill>
              </a:rPr>
              <a:t> C 200.</a:t>
            </a:r>
          </a:p>
          <a:p>
            <a:r>
              <a:rPr lang="de-CH" dirty="0"/>
              <a:t>The </a:t>
            </a:r>
            <a:r>
              <a:rPr lang="de-CH" dirty="0" err="1"/>
              <a:t>symptoms</a:t>
            </a:r>
            <a:r>
              <a:rPr lang="de-CH" dirty="0"/>
              <a:t> </a:t>
            </a:r>
            <a:r>
              <a:rPr lang="de-CH" dirty="0" err="1"/>
              <a:t>aggravate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one </a:t>
            </a:r>
            <a:r>
              <a:rPr lang="de-CH" dirty="0" err="1"/>
              <a:t>week</a:t>
            </a:r>
            <a:r>
              <a:rPr lang="de-CH" dirty="0"/>
              <a:t>, </a:t>
            </a:r>
            <a:r>
              <a:rPr lang="de-CH" dirty="0" err="1"/>
              <a:t>then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ataxias</a:t>
            </a:r>
            <a:r>
              <a:rPr lang="de-CH" dirty="0"/>
              <a:t> </a:t>
            </a:r>
            <a:r>
              <a:rPr lang="de-CH" dirty="0" err="1"/>
              <a:t>subside</a:t>
            </a:r>
            <a:r>
              <a:rPr lang="de-CH" dirty="0"/>
              <a:t>,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gets</a:t>
            </a:r>
            <a:r>
              <a:rPr lang="de-CH" dirty="0"/>
              <a:t> more relaxed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two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, </a:t>
            </a:r>
            <a:r>
              <a:rPr lang="de-CH" dirty="0" err="1"/>
              <a:t>afterwards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 </a:t>
            </a:r>
            <a:r>
              <a:rPr lang="de-CH" dirty="0" err="1"/>
              <a:t>increase</a:t>
            </a:r>
            <a:r>
              <a:rPr lang="de-CH" dirty="0"/>
              <a:t> </a:t>
            </a:r>
            <a:r>
              <a:rPr lang="de-CH" dirty="0" err="1"/>
              <a:t>again</a:t>
            </a:r>
            <a:r>
              <a:rPr lang="de-CH" dirty="0"/>
              <a:t>. After </a:t>
            </a:r>
            <a:r>
              <a:rPr lang="de-CH" dirty="0" err="1"/>
              <a:t>four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 </a:t>
            </a:r>
            <a:r>
              <a:rPr lang="de-CH" dirty="0" err="1"/>
              <a:t>improvement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40%.</a:t>
            </a:r>
          </a:p>
          <a:p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continue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>
                <a:solidFill>
                  <a:srgbClr val="FFFF00"/>
                </a:solidFill>
              </a:rPr>
              <a:t>Nat-mur M und XM in 3-week-intervalls</a:t>
            </a:r>
            <a:r>
              <a:rPr lang="de-CH" dirty="0"/>
              <a:t>.</a:t>
            </a:r>
          </a:p>
          <a:p>
            <a:r>
              <a:rPr lang="de-CH" dirty="0" err="1"/>
              <a:t>Under</a:t>
            </a:r>
            <a:r>
              <a:rPr lang="de-CH" dirty="0"/>
              <a:t> </a:t>
            </a:r>
            <a:r>
              <a:rPr lang="de-CH" dirty="0" err="1"/>
              <a:t>this</a:t>
            </a:r>
            <a:r>
              <a:rPr lang="de-CH" dirty="0"/>
              <a:t> </a:t>
            </a:r>
            <a:r>
              <a:rPr lang="de-CH" dirty="0" err="1"/>
              <a:t>regime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a moderate </a:t>
            </a:r>
            <a:r>
              <a:rPr lang="de-CH" dirty="0" err="1"/>
              <a:t>ataxia</a:t>
            </a:r>
            <a:r>
              <a:rPr lang="de-CH" dirty="0"/>
              <a:t> </a:t>
            </a:r>
            <a:r>
              <a:rPr lang="de-CH" dirty="0" err="1"/>
              <a:t>every</a:t>
            </a:r>
            <a:r>
              <a:rPr lang="de-CH" dirty="0"/>
              <a:t> </a:t>
            </a:r>
            <a:r>
              <a:rPr lang="de-CH" dirty="0" err="1"/>
              <a:t>fourth</a:t>
            </a:r>
            <a:r>
              <a:rPr lang="de-CH" dirty="0"/>
              <a:t> </a:t>
            </a:r>
            <a:r>
              <a:rPr lang="de-CH" dirty="0" err="1"/>
              <a:t>day</a:t>
            </a:r>
            <a:r>
              <a:rPr lang="de-CH" dirty="0"/>
              <a:t>, </a:t>
            </a:r>
            <a:r>
              <a:rPr lang="de-CH" dirty="0" err="1"/>
              <a:t>that</a:t>
            </a:r>
            <a:r>
              <a:rPr lang="de-CH" dirty="0"/>
              <a:t> last a </a:t>
            </a:r>
            <a:r>
              <a:rPr lang="de-CH" dirty="0" err="1"/>
              <a:t>few</a:t>
            </a:r>
            <a:r>
              <a:rPr lang="de-CH" dirty="0"/>
              <a:t> </a:t>
            </a:r>
            <a:r>
              <a:rPr lang="de-CH" dirty="0" err="1"/>
              <a:t>hours</a:t>
            </a:r>
            <a:r>
              <a:rPr lang="de-CH" dirty="0"/>
              <a:t>. The </a:t>
            </a:r>
            <a:r>
              <a:rPr lang="de-CH" dirty="0" err="1"/>
              <a:t>recovery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60-70% </a:t>
            </a:r>
            <a:r>
              <a:rPr lang="de-CH" dirty="0" err="1"/>
              <a:t>now</a:t>
            </a:r>
            <a:r>
              <a:rPr lang="de-CH" dirty="0"/>
              <a:t>.</a:t>
            </a:r>
          </a:p>
          <a:p>
            <a:r>
              <a:rPr lang="de-CH" dirty="0"/>
              <a:t>Next </a:t>
            </a:r>
            <a:r>
              <a:rPr lang="de-CH" dirty="0" err="1"/>
              <a:t>try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>
                <a:solidFill>
                  <a:srgbClr val="FFFF00"/>
                </a:solidFill>
              </a:rPr>
              <a:t>Nat mur C 200 </a:t>
            </a:r>
            <a:r>
              <a:rPr lang="de-CH" dirty="0" err="1">
                <a:solidFill>
                  <a:srgbClr val="FFFF00"/>
                </a:solidFill>
              </a:rPr>
              <a:t>every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fourth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day</a:t>
            </a:r>
            <a:r>
              <a:rPr lang="de-CH" dirty="0">
                <a:solidFill>
                  <a:srgbClr val="FFFF00"/>
                </a:solidFill>
              </a:rPr>
              <a:t>: </a:t>
            </a:r>
            <a:r>
              <a:rPr lang="de-CH" dirty="0"/>
              <a:t>Nothing </a:t>
            </a:r>
            <a:r>
              <a:rPr lang="de-CH" dirty="0" err="1"/>
              <a:t>changes</a:t>
            </a:r>
            <a:r>
              <a:rPr lang="de-CH" dirty="0"/>
              <a:t>.</a:t>
            </a:r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213583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16">
            <a:extLst>
              <a:ext uri="{FF2B5EF4-FFF2-40B4-BE49-F238E27FC236}">
                <a16:creationId xmlns:a16="http://schemas.microsoft.com/office/drawing/2014/main" xmlns="" id="{CE9D3F52-E81E-453E-AEF7-42AA5B8D856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26" y="2285"/>
            <a:ext cx="9143998" cy="6853429"/>
          </a:xfrm>
        </p:spPr>
      </p:pic>
    </p:spTree>
    <p:extLst>
      <p:ext uri="{BB962C8B-B14F-4D97-AF65-F5344CB8AC3E}">
        <p14:creationId xmlns:p14="http://schemas.microsoft.com/office/powerpoint/2010/main" val="2576370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CC2C5B0-0D95-4E33-B14E-8AEA129FB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Further Progress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23ED429B-32CB-45EC-8DC7-5072DF587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/>
              <a:t>I’m</a:t>
            </a:r>
            <a:r>
              <a:rPr lang="de-CH" dirty="0"/>
              <a:t> </a:t>
            </a:r>
            <a:r>
              <a:rPr lang="de-CH" dirty="0" err="1"/>
              <a:t>disappointed</a:t>
            </a:r>
            <a:r>
              <a:rPr lang="de-CH" dirty="0"/>
              <a:t> and switch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Crocus</a:t>
            </a:r>
            <a:r>
              <a:rPr lang="de-CH" dirty="0">
                <a:solidFill>
                  <a:srgbClr val="FFFF00"/>
                </a:solidFill>
              </a:rPr>
              <a:t> C 200</a:t>
            </a:r>
            <a:r>
              <a:rPr lang="de-CH" dirty="0"/>
              <a:t>.</a:t>
            </a:r>
          </a:p>
          <a:p>
            <a:r>
              <a:rPr lang="de-CH" dirty="0" err="1"/>
              <a:t>Under</a:t>
            </a:r>
            <a:r>
              <a:rPr lang="de-CH" dirty="0"/>
              <a:t> </a:t>
            </a:r>
            <a:r>
              <a:rPr lang="de-CH" dirty="0" err="1"/>
              <a:t>this</a:t>
            </a:r>
            <a:r>
              <a:rPr lang="de-CH" dirty="0"/>
              <a:t> </a:t>
            </a:r>
            <a:r>
              <a:rPr lang="de-CH" dirty="0" err="1"/>
              <a:t>remedy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moderate </a:t>
            </a:r>
            <a:r>
              <a:rPr lang="de-CH" dirty="0" err="1"/>
              <a:t>attacks</a:t>
            </a:r>
            <a:r>
              <a:rPr lang="de-CH" dirty="0"/>
              <a:t> </a:t>
            </a:r>
            <a:r>
              <a:rPr lang="de-CH" dirty="0" err="1"/>
              <a:t>every</a:t>
            </a:r>
            <a:r>
              <a:rPr lang="de-CH" dirty="0"/>
              <a:t> 10th </a:t>
            </a:r>
            <a:r>
              <a:rPr lang="de-CH" dirty="0" err="1"/>
              <a:t>day</a:t>
            </a:r>
            <a:r>
              <a:rPr lang="de-CH" dirty="0"/>
              <a:t>, and her </a:t>
            </a:r>
            <a:r>
              <a:rPr lang="de-CH" dirty="0" err="1"/>
              <a:t>equilibrium</a:t>
            </a:r>
            <a:r>
              <a:rPr lang="de-CH" dirty="0"/>
              <a:t> </a:t>
            </a:r>
            <a:r>
              <a:rPr lang="de-CH" dirty="0" err="1"/>
              <a:t>improves</a:t>
            </a:r>
            <a:r>
              <a:rPr lang="de-CH" dirty="0"/>
              <a:t>.</a:t>
            </a:r>
          </a:p>
          <a:p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further</a:t>
            </a:r>
            <a:r>
              <a:rPr lang="de-CH" dirty="0"/>
              <a:t> </a:t>
            </a:r>
            <a:r>
              <a:rPr lang="de-CH" dirty="0" err="1"/>
              <a:t>doses</a:t>
            </a:r>
            <a:r>
              <a:rPr lang="de-CH" dirty="0"/>
              <a:t> of </a:t>
            </a:r>
            <a:r>
              <a:rPr lang="de-CH" dirty="0" err="1">
                <a:solidFill>
                  <a:srgbClr val="FFFF00"/>
                </a:solidFill>
              </a:rPr>
              <a:t>Crocus</a:t>
            </a:r>
            <a:r>
              <a:rPr lang="de-CH" dirty="0">
                <a:solidFill>
                  <a:srgbClr val="FFFF00"/>
                </a:solidFill>
              </a:rPr>
              <a:t> (M, XM, LM, CM) in </a:t>
            </a:r>
            <a:r>
              <a:rPr lang="de-CH" dirty="0" err="1">
                <a:solidFill>
                  <a:srgbClr val="FFFF00"/>
                </a:solidFill>
              </a:rPr>
              <a:t>monthly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intervalls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reaches</a:t>
            </a:r>
            <a:r>
              <a:rPr lang="de-CH" dirty="0">
                <a:solidFill>
                  <a:srgbClr val="FFFF00"/>
                </a:solidFill>
              </a:rPr>
              <a:t> an </a:t>
            </a:r>
            <a:r>
              <a:rPr lang="de-CH" dirty="0" err="1">
                <a:solidFill>
                  <a:srgbClr val="FFFF00"/>
                </a:solidFill>
              </a:rPr>
              <a:t>improvement</a:t>
            </a:r>
            <a:r>
              <a:rPr lang="de-CH" dirty="0">
                <a:solidFill>
                  <a:srgbClr val="FFFF00"/>
                </a:solidFill>
              </a:rPr>
              <a:t> of 80%.</a:t>
            </a:r>
            <a:r>
              <a:rPr lang="de-CH" dirty="0"/>
              <a:t> </a:t>
            </a:r>
          </a:p>
          <a:p>
            <a:r>
              <a:rPr lang="de-CH" dirty="0"/>
              <a:t>And </a:t>
            </a:r>
            <a:r>
              <a:rPr lang="de-CH" dirty="0" err="1"/>
              <a:t>we</a:t>
            </a:r>
            <a:r>
              <a:rPr lang="de-CH" dirty="0"/>
              <a:t> still </a:t>
            </a:r>
            <a:r>
              <a:rPr lang="de-CH" dirty="0" err="1"/>
              <a:t>go</a:t>
            </a:r>
            <a:r>
              <a:rPr lang="de-CH" dirty="0"/>
              <a:t> on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treatment</a:t>
            </a:r>
            <a:r>
              <a:rPr lang="de-CH" dirty="0"/>
              <a:t>…</a:t>
            </a: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366412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4C392B7-1755-4F82-8EB4-921B9601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54F3271-146E-4008-BF18-BC12B1877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pPr marL="0" indent="0" algn="ctr">
              <a:buNone/>
            </a:pPr>
            <a:endParaRPr lang="de-CH" sz="36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de-CH" sz="3600" dirty="0">
                <a:solidFill>
                  <a:srgbClr val="FFFF00"/>
                </a:solidFill>
              </a:rPr>
              <a:t>In </a:t>
            </a:r>
            <a:r>
              <a:rPr lang="de-CH" sz="3600" dirty="0" err="1">
                <a:solidFill>
                  <a:srgbClr val="FFFF00"/>
                </a:solidFill>
              </a:rPr>
              <a:t>this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case</a:t>
            </a:r>
            <a:r>
              <a:rPr lang="de-CH" sz="3600" dirty="0">
                <a:solidFill>
                  <a:srgbClr val="FFFF00"/>
                </a:solidFill>
              </a:rPr>
              <a:t> I </a:t>
            </a:r>
            <a:r>
              <a:rPr lang="de-CH" sz="3600" dirty="0" err="1">
                <a:solidFill>
                  <a:srgbClr val="FFFF00"/>
                </a:solidFill>
              </a:rPr>
              <a:t>made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two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mistakes</a:t>
            </a:r>
            <a:r>
              <a:rPr lang="de-CH" sz="3600" dirty="0">
                <a:solidFill>
                  <a:srgbClr val="FFFF0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de-CH" sz="3600" dirty="0" err="1">
                <a:solidFill>
                  <a:srgbClr val="FFFF00"/>
                </a:solidFill>
              </a:rPr>
              <a:t>What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were</a:t>
            </a:r>
            <a:r>
              <a:rPr lang="de-CH" sz="3600" dirty="0">
                <a:solidFill>
                  <a:srgbClr val="FFFF00"/>
                </a:solidFill>
              </a:rPr>
              <a:t> </a:t>
            </a:r>
            <a:r>
              <a:rPr lang="de-CH" sz="3600" dirty="0" err="1">
                <a:solidFill>
                  <a:srgbClr val="FFFF00"/>
                </a:solidFill>
              </a:rPr>
              <a:t>they</a:t>
            </a:r>
            <a:r>
              <a:rPr lang="de-CH" sz="3600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17287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BDA3BC1-4C1A-4714-AD7D-D6694DDAD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600">
                <a:solidFill>
                  <a:srgbClr val="FFFF00"/>
                </a:solidFill>
              </a:rPr>
              <a:t> </a:t>
            </a:r>
            <a:endParaRPr lang="de-CH" sz="3600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1FAC4ED-C4A9-4CA3-BA26-568F90B90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de-CH" dirty="0"/>
              <a:t>I </a:t>
            </a:r>
            <a:r>
              <a:rPr lang="de-CH" dirty="0" err="1"/>
              <a:t>shoud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followed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rank of </a:t>
            </a:r>
            <a:r>
              <a:rPr lang="de-CH" dirty="0" err="1"/>
              <a:t>symptoms</a:t>
            </a:r>
            <a:r>
              <a:rPr lang="de-CH" dirty="0"/>
              <a:t> of </a:t>
            </a:r>
            <a:r>
              <a:rPr lang="de-CH" dirty="0" err="1"/>
              <a:t>Boenninghausen</a:t>
            </a:r>
            <a:r>
              <a:rPr lang="de-CH" dirty="0"/>
              <a:t>:</a:t>
            </a:r>
          </a:p>
          <a:p>
            <a:pPr marL="0" indent="0">
              <a:buNone/>
            </a:pPr>
            <a:r>
              <a:rPr lang="de-CH" dirty="0"/>
              <a:t>	</a:t>
            </a:r>
            <a:r>
              <a:rPr lang="de-CH" dirty="0">
                <a:solidFill>
                  <a:srgbClr val="FFFF00"/>
                </a:solidFill>
              </a:rPr>
              <a:t>The </a:t>
            </a:r>
            <a:r>
              <a:rPr lang="de-CH" dirty="0" err="1">
                <a:solidFill>
                  <a:srgbClr val="FFFF00"/>
                </a:solidFill>
              </a:rPr>
              <a:t>main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symptom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has</a:t>
            </a:r>
            <a:r>
              <a:rPr lang="de-CH" dirty="0">
                <a:solidFill>
                  <a:srgbClr val="FFFF00"/>
                </a:solidFill>
              </a:rPr>
              <a:t> a </a:t>
            </a:r>
            <a:r>
              <a:rPr lang="de-CH" dirty="0" err="1">
                <a:solidFill>
                  <a:srgbClr val="FFFF00"/>
                </a:solidFill>
              </a:rPr>
              <a:t>higher</a:t>
            </a:r>
            <a:r>
              <a:rPr lang="de-CH" dirty="0">
                <a:solidFill>
                  <a:srgbClr val="FFFF00"/>
                </a:solidFill>
              </a:rPr>
              <a:t> rank </a:t>
            </a:r>
            <a:r>
              <a:rPr lang="de-CH" dirty="0" err="1">
                <a:solidFill>
                  <a:srgbClr val="FFFF00"/>
                </a:solidFill>
              </a:rPr>
              <a:t>than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additional </a:t>
            </a:r>
            <a:r>
              <a:rPr lang="de-CH" dirty="0" err="1">
                <a:solidFill>
                  <a:srgbClr val="FFFF00"/>
                </a:solidFill>
              </a:rPr>
              <a:t>ones</a:t>
            </a:r>
            <a:r>
              <a:rPr lang="de-CH" dirty="0">
                <a:solidFill>
                  <a:srgbClr val="FFFF00"/>
                </a:solidFill>
              </a:rPr>
              <a:t>.</a:t>
            </a:r>
          </a:p>
          <a:p>
            <a:pPr marL="514350" indent="-514350">
              <a:buAutoNum type="arabicPeriod" startAt="2"/>
            </a:pPr>
            <a:r>
              <a:rPr lang="de-CH" dirty="0"/>
              <a:t>And I </a:t>
            </a:r>
            <a:r>
              <a:rPr lang="de-CH" dirty="0" err="1"/>
              <a:t>should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paid</a:t>
            </a:r>
            <a:r>
              <a:rPr lang="de-CH" dirty="0"/>
              <a:t> more </a:t>
            </a:r>
            <a:r>
              <a:rPr lang="de-CH" dirty="0" err="1"/>
              <a:t>attention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polarity</a:t>
            </a:r>
            <a:r>
              <a:rPr lang="de-CH" dirty="0"/>
              <a:t> </a:t>
            </a:r>
            <a:r>
              <a:rPr lang="de-CH" dirty="0" err="1"/>
              <a:t>difference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choice</a:t>
            </a:r>
            <a:r>
              <a:rPr lang="de-CH" dirty="0"/>
              <a:t> of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remedy</a:t>
            </a:r>
            <a:r>
              <a:rPr lang="de-CH" dirty="0"/>
              <a:t>.</a:t>
            </a:r>
          </a:p>
          <a:p>
            <a:pPr marL="0" indent="0">
              <a:buNone/>
            </a:pPr>
            <a:r>
              <a:rPr lang="de-CH" dirty="0"/>
              <a:t>	</a:t>
            </a:r>
            <a:r>
              <a:rPr lang="de-CH" dirty="0">
                <a:solidFill>
                  <a:srgbClr val="FFFF00"/>
                </a:solidFill>
              </a:rPr>
              <a:t>The </a:t>
            </a:r>
            <a:r>
              <a:rPr lang="de-CH" dirty="0" err="1">
                <a:solidFill>
                  <a:srgbClr val="FFFF00"/>
                </a:solidFill>
              </a:rPr>
              <a:t>Polarity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difference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is</a:t>
            </a:r>
            <a:r>
              <a:rPr lang="de-CH" dirty="0">
                <a:solidFill>
                  <a:srgbClr val="FFFF00"/>
                </a:solidFill>
              </a:rPr>
              <a:t> a more </a:t>
            </a:r>
            <a:r>
              <a:rPr lang="de-CH" dirty="0" err="1">
                <a:solidFill>
                  <a:srgbClr val="FFFF00"/>
                </a:solidFill>
              </a:rPr>
              <a:t>important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information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than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	</a:t>
            </a:r>
            <a:r>
              <a:rPr lang="de-CH" dirty="0" err="1">
                <a:solidFill>
                  <a:srgbClr val="FFFF00"/>
                </a:solidFill>
              </a:rPr>
              <a:t>materia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medica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comparison</a:t>
            </a:r>
            <a:r>
              <a:rPr lang="de-CH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6231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203E52-E67A-4F8A-ACD4-2AA5ED7C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PM-Development at 7 </a:t>
            </a:r>
            <a:r>
              <a:rPr lang="de-CH" dirty="0" err="1">
                <a:solidFill>
                  <a:srgbClr val="FFFF00"/>
                </a:solidFill>
              </a:rPr>
              <a:t>Months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483FDE9-77DE-4510-A75F-658549869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 err="1"/>
              <a:t>Smiling</a:t>
            </a:r>
            <a:r>
              <a:rPr lang="de-CH" sz="2400" dirty="0"/>
              <a:t> </a:t>
            </a:r>
            <a:r>
              <a:rPr lang="de-CH" sz="2400" dirty="0" err="1"/>
              <a:t>with</a:t>
            </a:r>
            <a:r>
              <a:rPr lang="de-CH" sz="2400" dirty="0"/>
              <a:t> 10 </a:t>
            </a:r>
            <a:r>
              <a:rPr lang="de-CH" sz="2400" dirty="0" err="1"/>
              <a:t>weeks</a:t>
            </a:r>
            <a:r>
              <a:rPr lang="de-CH" sz="2400" dirty="0"/>
              <a:t>, </a:t>
            </a:r>
          </a:p>
          <a:p>
            <a:r>
              <a:rPr lang="de-CH" sz="2400" dirty="0" err="1"/>
              <a:t>Grasping</a:t>
            </a:r>
            <a:r>
              <a:rPr lang="de-CH" sz="2400" dirty="0"/>
              <a:t> </a:t>
            </a:r>
            <a:r>
              <a:rPr lang="de-CH" sz="2400" dirty="0" err="1"/>
              <a:t>objects</a:t>
            </a:r>
            <a:r>
              <a:rPr lang="de-CH" sz="2400" dirty="0"/>
              <a:t> </a:t>
            </a:r>
            <a:r>
              <a:rPr lang="de-CH" sz="2400" dirty="0" err="1"/>
              <a:t>with</a:t>
            </a:r>
            <a:r>
              <a:rPr lang="de-CH" sz="2400" dirty="0"/>
              <a:t> 5 </a:t>
            </a:r>
            <a:r>
              <a:rPr lang="de-CH" sz="2400" dirty="0" err="1"/>
              <a:t>months</a:t>
            </a:r>
            <a:r>
              <a:rPr lang="de-CH" sz="2400" dirty="0"/>
              <a:t>.</a:t>
            </a:r>
          </a:p>
          <a:p>
            <a:r>
              <a:rPr lang="de-CH" sz="2400" dirty="0" err="1"/>
              <a:t>Refuses</a:t>
            </a:r>
            <a:r>
              <a:rPr lang="de-CH" sz="2400" dirty="0"/>
              <a:t> solid </a:t>
            </a:r>
            <a:r>
              <a:rPr lang="de-CH" sz="2400" dirty="0" err="1"/>
              <a:t>food</a:t>
            </a:r>
            <a:r>
              <a:rPr lang="de-CH" sz="2400" dirty="0"/>
              <a:t>, </a:t>
            </a:r>
            <a:r>
              <a:rPr lang="de-CH" sz="2400" dirty="0" err="1"/>
              <a:t>since</a:t>
            </a:r>
            <a:r>
              <a:rPr lang="de-CH" sz="2400" dirty="0"/>
              <a:t> 5th </a:t>
            </a:r>
            <a:r>
              <a:rPr lang="de-CH" sz="2400" dirty="0" err="1"/>
              <a:t>month</a:t>
            </a:r>
            <a:r>
              <a:rPr lang="de-CH" sz="2400" dirty="0"/>
              <a:t>.</a:t>
            </a:r>
          </a:p>
          <a:p>
            <a:r>
              <a:rPr lang="de-CH" sz="2400" dirty="0" err="1"/>
              <a:t>Choking</a:t>
            </a:r>
            <a:r>
              <a:rPr lang="de-CH" sz="2400" dirty="0"/>
              <a:t> </a:t>
            </a:r>
            <a:r>
              <a:rPr lang="de-CH" sz="2400" dirty="0" err="1"/>
              <a:t>when</a:t>
            </a:r>
            <a:r>
              <a:rPr lang="de-CH" sz="2400" dirty="0"/>
              <a:t> </a:t>
            </a:r>
            <a:r>
              <a:rPr lang="de-CH" sz="2400" dirty="0" err="1"/>
              <a:t>getting</a:t>
            </a:r>
            <a:r>
              <a:rPr lang="de-CH" sz="2400" dirty="0"/>
              <a:t> solid </a:t>
            </a:r>
            <a:r>
              <a:rPr lang="de-CH" sz="2400" dirty="0" err="1"/>
              <a:t>food</a:t>
            </a:r>
            <a:r>
              <a:rPr lang="de-CH" sz="2400" dirty="0"/>
              <a:t>, </a:t>
            </a:r>
            <a:r>
              <a:rPr lang="de-CH" sz="2400" dirty="0" err="1"/>
              <a:t>only</a:t>
            </a:r>
            <a:r>
              <a:rPr lang="de-CH" sz="2400" dirty="0"/>
              <a:t> </a:t>
            </a:r>
            <a:r>
              <a:rPr lang="de-CH" sz="2400" dirty="0" err="1"/>
              <a:t>wants</a:t>
            </a:r>
            <a:r>
              <a:rPr lang="de-CH" sz="2400" dirty="0"/>
              <a:t> </a:t>
            </a:r>
            <a:r>
              <a:rPr lang="de-CH" sz="2400" dirty="0" err="1"/>
              <a:t>breastfeeding</a:t>
            </a:r>
            <a:r>
              <a:rPr lang="de-CH" sz="2400" dirty="0"/>
              <a:t>.</a:t>
            </a:r>
          </a:p>
          <a:p>
            <a:r>
              <a:rPr lang="de-CH" sz="2400" dirty="0" err="1"/>
              <a:t>Disturbed</a:t>
            </a:r>
            <a:r>
              <a:rPr lang="de-CH" sz="2400" dirty="0"/>
              <a:t> </a:t>
            </a:r>
            <a:r>
              <a:rPr lang="de-CH" sz="2400" dirty="0" err="1"/>
              <a:t>day-nigth</a:t>
            </a:r>
            <a:r>
              <a:rPr lang="de-CH" sz="2400" dirty="0"/>
              <a:t> </a:t>
            </a:r>
            <a:r>
              <a:rPr lang="de-CH" sz="2400" dirty="0" err="1"/>
              <a:t>rhythm</a:t>
            </a:r>
            <a:r>
              <a:rPr lang="de-CH" sz="2400" dirty="0"/>
              <a:t>, </a:t>
            </a:r>
            <a:r>
              <a:rPr lang="de-CH" sz="2400" dirty="0" err="1"/>
              <a:t>cries</a:t>
            </a:r>
            <a:r>
              <a:rPr lang="de-CH" sz="2400" dirty="0"/>
              <a:t> all </a:t>
            </a:r>
            <a:r>
              <a:rPr lang="de-CH" sz="2400" dirty="0" err="1"/>
              <a:t>night</a:t>
            </a:r>
            <a:r>
              <a:rPr lang="de-CH" sz="2400" dirty="0"/>
              <a:t>.</a:t>
            </a:r>
          </a:p>
          <a:p>
            <a:r>
              <a:rPr lang="de-CH" sz="2400" dirty="0" err="1"/>
              <a:t>Cries</a:t>
            </a:r>
            <a:r>
              <a:rPr lang="de-CH" sz="2400" dirty="0"/>
              <a:t> </a:t>
            </a:r>
            <a:r>
              <a:rPr lang="de-CH" sz="2400" dirty="0" err="1"/>
              <a:t>frequently</a:t>
            </a:r>
            <a:r>
              <a:rPr lang="de-CH" sz="2400" dirty="0"/>
              <a:t> also </a:t>
            </a:r>
            <a:r>
              <a:rPr lang="de-CH" sz="2400" dirty="0" err="1"/>
              <a:t>during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day</a:t>
            </a:r>
            <a:endParaRPr lang="de-CH" sz="2400" dirty="0"/>
          </a:p>
          <a:p>
            <a:r>
              <a:rPr lang="de-CH" sz="2400" dirty="0" err="1"/>
              <a:t>Does</a:t>
            </a:r>
            <a:r>
              <a:rPr lang="de-CH" sz="2400" dirty="0"/>
              <a:t> not </a:t>
            </a:r>
            <a:r>
              <a:rPr lang="de-CH" sz="2400" dirty="0" err="1"/>
              <a:t>sit</a:t>
            </a:r>
            <a:r>
              <a:rPr lang="de-CH" sz="2400" dirty="0"/>
              <a:t> </a:t>
            </a:r>
            <a:r>
              <a:rPr lang="de-CH" sz="2400" dirty="0" err="1"/>
              <a:t>yet</a:t>
            </a:r>
            <a:endParaRPr lang="de-CH" sz="2400" dirty="0"/>
          </a:p>
          <a:p>
            <a:endParaRPr lang="de-CH" sz="2400" dirty="0"/>
          </a:p>
          <a:p>
            <a:pPr marL="0" indent="0">
              <a:buNone/>
            </a:pPr>
            <a:endParaRPr lang="de-CH" sz="2400" dirty="0"/>
          </a:p>
          <a:p>
            <a:pPr marL="0" indent="0">
              <a:buNone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4538907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A4EE528-EFFA-443B-8E2F-00F8F06ED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Case 6: </a:t>
            </a:r>
            <a:r>
              <a:rPr lang="de-CH" dirty="0" err="1">
                <a:solidFill>
                  <a:srgbClr val="FFFF00"/>
                </a:solidFill>
              </a:rPr>
              <a:t>Paraparesis</a:t>
            </a:r>
            <a:r>
              <a:rPr lang="de-CH" dirty="0">
                <a:solidFill>
                  <a:srgbClr val="FFFF00"/>
                </a:solidFill>
              </a:rPr>
              <a:t> of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Legs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8B6D53C-62A5-4D92-BE2D-21E136FEC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 err="1"/>
              <a:t>Except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frequent </a:t>
            </a:r>
            <a:r>
              <a:rPr lang="de-CH" dirty="0" err="1"/>
              <a:t>tonsillitis</a:t>
            </a:r>
            <a:r>
              <a:rPr lang="de-CH" dirty="0"/>
              <a:t>, 12-year </a:t>
            </a:r>
            <a:r>
              <a:rPr lang="de-CH" dirty="0" err="1"/>
              <a:t>old</a:t>
            </a:r>
            <a:r>
              <a:rPr lang="de-CH" dirty="0"/>
              <a:t> </a:t>
            </a:r>
            <a:r>
              <a:rPr lang="de-CH" dirty="0">
                <a:solidFill>
                  <a:srgbClr val="FFFF00"/>
                </a:solidFill>
              </a:rPr>
              <a:t>Mara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an </a:t>
            </a:r>
            <a:r>
              <a:rPr lang="de-CH" dirty="0" err="1"/>
              <a:t>unremarkable</a:t>
            </a:r>
            <a:r>
              <a:rPr lang="de-CH" dirty="0"/>
              <a:t> , </a:t>
            </a:r>
            <a:r>
              <a:rPr lang="de-CH" dirty="0" err="1"/>
              <a:t>previous</a:t>
            </a:r>
            <a:r>
              <a:rPr lang="de-CH" dirty="0"/>
              <a:t> </a:t>
            </a:r>
            <a:r>
              <a:rPr lang="de-CH" dirty="0" err="1"/>
              <a:t>history</a:t>
            </a:r>
            <a:r>
              <a:rPr lang="de-CH" dirty="0"/>
              <a:t>.</a:t>
            </a:r>
          </a:p>
          <a:p>
            <a:r>
              <a:rPr lang="de-CH" dirty="0"/>
              <a:t>Five </a:t>
            </a:r>
            <a:r>
              <a:rPr lang="de-CH" dirty="0" err="1"/>
              <a:t>days</a:t>
            </a:r>
            <a:r>
              <a:rPr lang="de-CH" dirty="0"/>
              <a:t> </a:t>
            </a:r>
            <a:r>
              <a:rPr lang="de-CH" dirty="0" err="1"/>
              <a:t>before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consultation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collapses</a:t>
            </a:r>
            <a:r>
              <a:rPr lang="de-CH" dirty="0"/>
              <a:t> </a:t>
            </a:r>
            <a:r>
              <a:rPr lang="de-CH" dirty="0" err="1"/>
              <a:t>when</a:t>
            </a:r>
            <a:r>
              <a:rPr lang="de-CH" dirty="0"/>
              <a:t> </a:t>
            </a:r>
            <a:r>
              <a:rPr lang="de-CH" dirty="0" err="1"/>
              <a:t>trying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get</a:t>
            </a:r>
            <a:r>
              <a:rPr lang="de-CH" dirty="0"/>
              <a:t> </a:t>
            </a:r>
            <a:r>
              <a:rPr lang="de-CH" dirty="0" err="1"/>
              <a:t>up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bed</a:t>
            </a:r>
            <a:r>
              <a:rPr lang="de-CH" dirty="0"/>
              <a:t>, and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unable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stand </a:t>
            </a:r>
            <a:r>
              <a:rPr lang="de-CH" dirty="0" err="1"/>
              <a:t>up</a:t>
            </a:r>
            <a:r>
              <a:rPr lang="de-CH" dirty="0"/>
              <a:t> due </a:t>
            </a:r>
            <a:r>
              <a:rPr lang="de-CH" dirty="0" err="1"/>
              <a:t>to</a:t>
            </a:r>
            <a:r>
              <a:rPr lang="de-CH" dirty="0"/>
              <a:t> a </a:t>
            </a:r>
            <a:r>
              <a:rPr lang="de-CH" dirty="0" err="1"/>
              <a:t>weakness</a:t>
            </a:r>
            <a:r>
              <a:rPr lang="de-CH" dirty="0"/>
              <a:t> of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legs</a:t>
            </a:r>
            <a:r>
              <a:rPr lang="de-CH" dirty="0"/>
              <a:t>. </a:t>
            </a:r>
          </a:p>
          <a:p>
            <a:r>
              <a:rPr lang="de-CH" dirty="0"/>
              <a:t>In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pediatric</a:t>
            </a:r>
            <a:r>
              <a:rPr lang="de-CH" dirty="0"/>
              <a:t> </a:t>
            </a:r>
            <a:r>
              <a:rPr lang="de-CH" dirty="0" err="1"/>
              <a:t>clinic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doctors</a:t>
            </a:r>
            <a:r>
              <a:rPr lang="de-CH" dirty="0"/>
              <a:t> find a </a:t>
            </a:r>
            <a:r>
              <a:rPr lang="de-CH" dirty="0" err="1"/>
              <a:t>motor</a:t>
            </a:r>
            <a:r>
              <a:rPr lang="de-CH" dirty="0"/>
              <a:t> </a:t>
            </a:r>
            <a:r>
              <a:rPr lang="de-CH" dirty="0" err="1"/>
              <a:t>weakness</a:t>
            </a:r>
            <a:r>
              <a:rPr lang="de-CH" dirty="0"/>
              <a:t> and </a:t>
            </a:r>
            <a:r>
              <a:rPr lang="de-CH" dirty="0" err="1"/>
              <a:t>reduced</a:t>
            </a:r>
            <a:r>
              <a:rPr lang="de-CH" dirty="0"/>
              <a:t> </a:t>
            </a:r>
            <a:r>
              <a:rPr lang="de-CH" dirty="0" err="1"/>
              <a:t>sensibility</a:t>
            </a:r>
            <a:r>
              <a:rPr lang="de-CH" dirty="0"/>
              <a:t> in </a:t>
            </a:r>
            <a:r>
              <a:rPr lang="de-CH" dirty="0" err="1"/>
              <a:t>both</a:t>
            </a:r>
            <a:r>
              <a:rPr lang="de-CH" dirty="0"/>
              <a:t> </a:t>
            </a:r>
            <a:r>
              <a:rPr lang="de-CH" dirty="0" err="1"/>
              <a:t>legs</a:t>
            </a:r>
            <a:r>
              <a:rPr lang="de-CH" dirty="0"/>
              <a:t>. The </a:t>
            </a:r>
            <a:r>
              <a:rPr lang="de-CH" dirty="0" err="1"/>
              <a:t>spine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indolent, cranial </a:t>
            </a:r>
            <a:r>
              <a:rPr lang="de-CH" dirty="0" err="1"/>
              <a:t>nerves</a:t>
            </a:r>
            <a:r>
              <a:rPr lang="de-CH" dirty="0"/>
              <a:t> and </a:t>
            </a:r>
            <a:r>
              <a:rPr lang="de-CH" dirty="0" err="1"/>
              <a:t>upper</a:t>
            </a:r>
            <a:r>
              <a:rPr lang="de-CH" dirty="0"/>
              <a:t> </a:t>
            </a:r>
            <a:r>
              <a:rPr lang="de-CH" dirty="0" err="1"/>
              <a:t>extremities</a:t>
            </a:r>
            <a:r>
              <a:rPr lang="de-CH" dirty="0"/>
              <a:t> normal. And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sensory</a:t>
            </a:r>
            <a:r>
              <a:rPr lang="de-CH" dirty="0"/>
              <a:t> </a:t>
            </a:r>
            <a:r>
              <a:rPr lang="de-CH" dirty="0" err="1"/>
              <a:t>impairments</a:t>
            </a:r>
            <a:r>
              <a:rPr lang="de-CH" dirty="0"/>
              <a:t> do not </a:t>
            </a:r>
            <a:r>
              <a:rPr lang="de-CH" dirty="0" err="1"/>
              <a:t>correspond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innervation</a:t>
            </a:r>
            <a:r>
              <a:rPr lang="de-CH" dirty="0"/>
              <a:t> </a:t>
            </a:r>
            <a:r>
              <a:rPr lang="de-CH" dirty="0" err="1"/>
              <a:t>segemts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39723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76184C6-9502-4E77-9B9A-EDAA2C325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Diagnosis: </a:t>
            </a:r>
            <a:r>
              <a:rPr lang="de-CH" dirty="0" err="1">
                <a:solidFill>
                  <a:srgbClr val="FFFF00"/>
                </a:solidFill>
              </a:rPr>
              <a:t>Conversion</a:t>
            </a:r>
            <a:r>
              <a:rPr lang="de-CH" dirty="0">
                <a:solidFill>
                  <a:srgbClr val="FFFF00"/>
                </a:solidFill>
              </a:rPr>
              <a:t> Syndrome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4255AA9-CEAB-4068-96D4-7FAEDD58F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343"/>
            <a:ext cx="10515600" cy="46116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CH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de-CH" dirty="0">
                <a:solidFill>
                  <a:srgbClr val="FFFF00"/>
                </a:solidFill>
              </a:rPr>
              <a:t>Definition </a:t>
            </a:r>
          </a:p>
          <a:p>
            <a:r>
              <a:rPr lang="de-CH" dirty="0" err="1"/>
              <a:t>There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physical</a:t>
            </a:r>
            <a:r>
              <a:rPr lang="de-CH" dirty="0"/>
              <a:t> </a:t>
            </a:r>
            <a:r>
              <a:rPr lang="de-CH" dirty="0" err="1"/>
              <a:t>pathology</a:t>
            </a:r>
            <a:r>
              <a:rPr lang="de-CH" dirty="0"/>
              <a:t>,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patient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imitates</a:t>
            </a:r>
            <a:r>
              <a:rPr lang="de-CH" dirty="0">
                <a:solidFill>
                  <a:srgbClr val="FFFF00"/>
                </a:solidFill>
              </a:rPr>
              <a:t> a </a:t>
            </a:r>
            <a:r>
              <a:rPr lang="de-CH" dirty="0" err="1">
                <a:solidFill>
                  <a:srgbClr val="FFFF00"/>
                </a:solidFill>
              </a:rPr>
              <a:t>physical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illness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unconciously</a:t>
            </a:r>
            <a:r>
              <a:rPr lang="de-CH" dirty="0">
                <a:solidFill>
                  <a:srgbClr val="FFFF00"/>
                </a:solidFill>
              </a:rPr>
              <a:t>.</a:t>
            </a:r>
            <a:r>
              <a:rPr lang="de-CH" dirty="0"/>
              <a:t> This </a:t>
            </a:r>
            <a:r>
              <a:rPr lang="de-CH" dirty="0" err="1"/>
              <a:t>happens</a:t>
            </a:r>
            <a:r>
              <a:rPr lang="de-CH" dirty="0"/>
              <a:t> </a:t>
            </a:r>
            <a:r>
              <a:rPr lang="de-CH" dirty="0" err="1"/>
              <a:t>mainly</a:t>
            </a:r>
            <a:r>
              <a:rPr lang="de-CH" dirty="0"/>
              <a:t> in </a:t>
            </a:r>
            <a:r>
              <a:rPr lang="de-CH" dirty="0" err="1"/>
              <a:t>hysterical</a:t>
            </a:r>
            <a:r>
              <a:rPr lang="de-CH" dirty="0"/>
              <a:t> </a:t>
            </a:r>
            <a:r>
              <a:rPr lang="de-CH" dirty="0" err="1"/>
              <a:t>persons</a:t>
            </a:r>
            <a:r>
              <a:rPr lang="de-CH" dirty="0"/>
              <a:t>, </a:t>
            </a:r>
            <a:r>
              <a:rPr lang="de-CH" dirty="0" err="1"/>
              <a:t>who</a:t>
            </a:r>
            <a:r>
              <a:rPr lang="de-CH" dirty="0"/>
              <a:t> </a:t>
            </a:r>
            <a:r>
              <a:rPr lang="de-CH" dirty="0" err="1"/>
              <a:t>cannot</a:t>
            </a:r>
            <a:r>
              <a:rPr lang="de-CH" dirty="0"/>
              <a:t> </a:t>
            </a:r>
            <a:r>
              <a:rPr lang="de-CH" dirty="0" err="1"/>
              <a:t>distinguish</a:t>
            </a:r>
            <a:r>
              <a:rPr lang="de-CH" dirty="0"/>
              <a:t> </a:t>
            </a:r>
            <a:r>
              <a:rPr lang="de-CH" dirty="0" err="1"/>
              <a:t>fantasy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reality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434416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EAE90CD-C41A-439F-AFB1-39F7F50A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20" y="365125"/>
            <a:ext cx="10625380" cy="1325563"/>
          </a:xfrm>
        </p:spPr>
        <p:txBody>
          <a:bodyPr>
            <a:normAutofit/>
          </a:bodyPr>
          <a:lstStyle/>
          <a:p>
            <a:r>
              <a:rPr lang="de-CH" dirty="0" err="1">
                <a:solidFill>
                  <a:srgbClr val="FFFF00"/>
                </a:solidFill>
              </a:rPr>
              <a:t>Findings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FDFDBEBA-3FD7-48A2-9493-8B95102A1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I </a:t>
            </a:r>
            <a:r>
              <a:rPr lang="de-CH" dirty="0" err="1"/>
              <a:t>see</a:t>
            </a:r>
            <a:r>
              <a:rPr lang="de-CH" dirty="0"/>
              <a:t> her </a:t>
            </a:r>
            <a:r>
              <a:rPr lang="de-CH" dirty="0" err="1"/>
              <a:t>four</a:t>
            </a:r>
            <a:r>
              <a:rPr lang="de-CH" dirty="0"/>
              <a:t> </a:t>
            </a:r>
            <a:r>
              <a:rPr lang="de-CH" dirty="0" err="1"/>
              <a:t>days</a:t>
            </a:r>
            <a:r>
              <a:rPr lang="de-CH" dirty="0"/>
              <a:t> </a:t>
            </a:r>
            <a:r>
              <a:rPr lang="de-CH" dirty="0" err="1"/>
              <a:t>later</a:t>
            </a:r>
            <a:r>
              <a:rPr lang="de-CH" dirty="0"/>
              <a:t>.</a:t>
            </a:r>
          </a:p>
          <a:p>
            <a:pPr marL="0" indent="0">
              <a:buNone/>
            </a:pPr>
            <a:r>
              <a:rPr lang="de-CH" dirty="0" err="1"/>
              <a:t>She</a:t>
            </a:r>
            <a:r>
              <a:rPr lang="de-CH" dirty="0"/>
              <a:t> still </a:t>
            </a:r>
            <a:r>
              <a:rPr lang="de-CH" dirty="0" err="1"/>
              <a:t>has</a:t>
            </a:r>
            <a:r>
              <a:rPr lang="de-CH" dirty="0"/>
              <a:t> an </a:t>
            </a:r>
            <a:r>
              <a:rPr lang="de-CH" dirty="0" err="1"/>
              <a:t>enormous</a:t>
            </a:r>
            <a:r>
              <a:rPr lang="de-CH" dirty="0"/>
              <a:t> </a:t>
            </a:r>
            <a:r>
              <a:rPr lang="de-CH" dirty="0" err="1"/>
              <a:t>weakness</a:t>
            </a:r>
            <a:r>
              <a:rPr lang="de-CH" dirty="0"/>
              <a:t> and </a:t>
            </a:r>
            <a:r>
              <a:rPr lang="de-CH" dirty="0" err="1"/>
              <a:t>cannot</a:t>
            </a:r>
            <a:r>
              <a:rPr lang="de-CH" dirty="0"/>
              <a:t> </a:t>
            </a:r>
            <a:r>
              <a:rPr lang="de-CH" dirty="0" err="1"/>
              <a:t>walk</a:t>
            </a:r>
            <a:r>
              <a:rPr lang="de-CH" dirty="0"/>
              <a:t> </a:t>
            </a:r>
            <a:r>
              <a:rPr lang="de-CH" dirty="0" err="1"/>
              <a:t>without</a:t>
            </a:r>
            <a:r>
              <a:rPr lang="de-CH" dirty="0"/>
              <a:t> </a:t>
            </a:r>
            <a:r>
              <a:rPr lang="de-CH" dirty="0" err="1"/>
              <a:t>help</a:t>
            </a:r>
            <a:r>
              <a:rPr lang="de-CH" dirty="0"/>
              <a:t>.</a:t>
            </a:r>
          </a:p>
          <a:p>
            <a:pPr marL="0" indent="0">
              <a:buNone/>
            </a:pPr>
            <a:r>
              <a:rPr lang="de-CH" dirty="0"/>
              <a:t>The </a:t>
            </a:r>
            <a:r>
              <a:rPr lang="de-CH" dirty="0" err="1"/>
              <a:t>sensibility</a:t>
            </a:r>
            <a:r>
              <a:rPr lang="de-CH" dirty="0"/>
              <a:t> in </a:t>
            </a:r>
            <a:r>
              <a:rPr lang="de-CH" dirty="0" err="1"/>
              <a:t>both</a:t>
            </a:r>
            <a:r>
              <a:rPr lang="de-CH" dirty="0"/>
              <a:t> </a:t>
            </a:r>
            <a:r>
              <a:rPr lang="de-CH" dirty="0" err="1"/>
              <a:t>legs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absent, PSR and ASR </a:t>
            </a:r>
            <a:r>
              <a:rPr lang="de-CH" dirty="0" err="1"/>
              <a:t>missing</a:t>
            </a:r>
            <a:r>
              <a:rPr lang="de-CH" dirty="0"/>
              <a:t>, </a:t>
            </a:r>
            <a:r>
              <a:rPr lang="de-CH" dirty="0" err="1"/>
              <a:t>the</a:t>
            </a:r>
            <a:r>
              <a:rPr lang="de-CH" dirty="0"/>
              <a:t> Babinsky </a:t>
            </a:r>
            <a:r>
              <a:rPr lang="de-CH" dirty="0" err="1"/>
              <a:t>reflex</a:t>
            </a:r>
            <a:r>
              <a:rPr lang="de-CH" dirty="0"/>
              <a:t> negativ.</a:t>
            </a:r>
          </a:p>
          <a:p>
            <a:pPr marL="0" indent="0">
              <a:buNone/>
            </a:pPr>
            <a:r>
              <a:rPr lang="de-CH" dirty="0" err="1"/>
              <a:t>Everything</a:t>
            </a:r>
            <a:r>
              <a:rPr lang="de-CH" dirty="0"/>
              <a:t> </a:t>
            </a:r>
            <a:r>
              <a:rPr lang="de-CH" dirty="0" err="1"/>
              <a:t>else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normal.</a:t>
            </a:r>
          </a:p>
        </p:txBody>
      </p:sp>
    </p:spTree>
    <p:extLst>
      <p:ext uri="{BB962C8B-B14F-4D97-AF65-F5344CB8AC3E}">
        <p14:creationId xmlns:p14="http://schemas.microsoft.com/office/powerpoint/2010/main" val="29783233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5038AB0-541C-4166-AB3B-C8EDCCE63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Checklist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BF5FFD25-2BC8-4E9B-9127-3051CBDB6D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CH" dirty="0" err="1"/>
              <a:t>Paralytic</a:t>
            </a:r>
            <a:r>
              <a:rPr lang="de-CH" dirty="0"/>
              <a:t> </a:t>
            </a:r>
            <a:r>
              <a:rPr lang="de-CH" dirty="0" err="1"/>
              <a:t>weakness</a:t>
            </a:r>
            <a:endParaRPr lang="de-CH" dirty="0"/>
          </a:p>
          <a:p>
            <a:r>
              <a:rPr lang="de-CH" dirty="0" err="1"/>
              <a:t>Numbness</a:t>
            </a:r>
            <a:endParaRPr lang="de-CH" dirty="0"/>
          </a:p>
          <a:p>
            <a:r>
              <a:rPr lang="de-CH" dirty="0" err="1"/>
              <a:t>Muscles</a:t>
            </a:r>
            <a:r>
              <a:rPr lang="de-CH" dirty="0"/>
              <a:t>, </a:t>
            </a:r>
            <a:r>
              <a:rPr lang="de-CH" dirty="0" err="1"/>
              <a:t>flabbyness</a:t>
            </a:r>
            <a:r>
              <a:rPr lang="de-CH" dirty="0"/>
              <a:t>-P</a:t>
            </a:r>
          </a:p>
          <a:p>
            <a:r>
              <a:rPr lang="de-CH" dirty="0" err="1"/>
              <a:t>Irritability</a:t>
            </a:r>
            <a:r>
              <a:rPr lang="de-CH" dirty="0"/>
              <a:t>-P</a:t>
            </a:r>
          </a:p>
          <a:p>
            <a:r>
              <a:rPr lang="de-CH" dirty="0"/>
              <a:t>Aversion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movement</a:t>
            </a:r>
            <a:r>
              <a:rPr lang="de-CH" dirty="0"/>
              <a:t>-P</a:t>
            </a:r>
          </a:p>
          <a:p>
            <a:r>
              <a:rPr lang="de-CH" dirty="0"/>
              <a:t>&lt; Movement-P</a:t>
            </a:r>
          </a:p>
          <a:p>
            <a:r>
              <a:rPr lang="de-CH" dirty="0"/>
              <a:t>&lt; Walking-P</a:t>
            </a:r>
          </a:p>
          <a:p>
            <a:r>
              <a:rPr lang="de-CH" dirty="0"/>
              <a:t>&lt; Standing</a:t>
            </a:r>
          </a:p>
          <a:p>
            <a:r>
              <a:rPr lang="de-CH" dirty="0"/>
              <a:t>&lt; </a:t>
            </a:r>
            <a:r>
              <a:rPr lang="de-CH" dirty="0" err="1"/>
              <a:t>Physical</a:t>
            </a:r>
            <a:r>
              <a:rPr lang="de-CH" dirty="0"/>
              <a:t> </a:t>
            </a:r>
            <a:r>
              <a:rPr lang="de-CH" dirty="0" err="1"/>
              <a:t>effort</a:t>
            </a:r>
            <a:r>
              <a:rPr lang="de-CH" dirty="0"/>
              <a:t>-P</a:t>
            </a:r>
          </a:p>
          <a:p>
            <a:r>
              <a:rPr lang="de-CH" dirty="0"/>
              <a:t>&lt; Sleep, </a:t>
            </a:r>
            <a:r>
              <a:rPr lang="de-CH" dirty="0" err="1"/>
              <a:t>before</a:t>
            </a:r>
            <a:r>
              <a:rPr lang="de-CH" dirty="0"/>
              <a:t>-P</a:t>
            </a:r>
          </a:p>
          <a:p>
            <a:r>
              <a:rPr lang="de-CH" dirty="0"/>
              <a:t>&lt; </a:t>
            </a:r>
            <a:r>
              <a:rPr lang="de-CH" dirty="0" err="1"/>
              <a:t>Rising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bed</a:t>
            </a:r>
            <a:r>
              <a:rPr lang="de-CH" dirty="0"/>
              <a:t>, after-P</a:t>
            </a:r>
          </a:p>
          <a:p>
            <a:endParaRPr lang="de-CH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8672EF0C-DCA0-4508-A50E-188D780777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CH" dirty="0"/>
              <a:t>&gt; Rest-P</a:t>
            </a:r>
          </a:p>
          <a:p>
            <a:r>
              <a:rPr lang="de-CH" dirty="0"/>
              <a:t>&gt; Cold in general-P</a:t>
            </a:r>
          </a:p>
          <a:p>
            <a:r>
              <a:rPr lang="de-CH" dirty="0"/>
              <a:t>&gt; Touch-P </a:t>
            </a:r>
          </a:p>
          <a:p>
            <a:r>
              <a:rPr lang="de-CH" dirty="0"/>
              <a:t>&gt; </a:t>
            </a:r>
            <a:r>
              <a:rPr lang="de-CH" dirty="0" err="1"/>
              <a:t>Pressure</a:t>
            </a:r>
            <a:r>
              <a:rPr lang="de-CH" dirty="0"/>
              <a:t>-P</a:t>
            </a:r>
          </a:p>
          <a:p>
            <a:r>
              <a:rPr lang="de-CH" dirty="0"/>
              <a:t>&gt; </a:t>
            </a:r>
            <a:r>
              <a:rPr lang="de-CH" dirty="0" err="1"/>
              <a:t>Rubbing</a:t>
            </a:r>
            <a:r>
              <a:rPr lang="de-CH" dirty="0"/>
              <a:t>-P</a:t>
            </a:r>
          </a:p>
          <a:p>
            <a:r>
              <a:rPr lang="de-CH" dirty="0"/>
              <a:t>&gt; </a:t>
            </a:r>
            <a:r>
              <a:rPr lang="de-CH" dirty="0" err="1"/>
              <a:t>Drinking</a:t>
            </a:r>
            <a:r>
              <a:rPr lang="de-CH" dirty="0"/>
              <a:t> </a:t>
            </a:r>
            <a:r>
              <a:rPr lang="de-CH" dirty="0" err="1"/>
              <a:t>cold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-P</a:t>
            </a:r>
          </a:p>
          <a:p>
            <a:r>
              <a:rPr lang="de-CH" dirty="0"/>
              <a:t>&gt; Cold </a:t>
            </a:r>
            <a:r>
              <a:rPr lang="de-CH" dirty="0" err="1"/>
              <a:t>wrappings</a:t>
            </a:r>
            <a:r>
              <a:rPr lang="de-CH" dirty="0"/>
              <a:t>-P</a:t>
            </a:r>
          </a:p>
          <a:p>
            <a:r>
              <a:rPr lang="de-CH" dirty="0"/>
              <a:t>&lt; </a:t>
            </a:r>
            <a:r>
              <a:rPr lang="de-CH" dirty="0" err="1"/>
              <a:t>Thinking</a:t>
            </a:r>
            <a:r>
              <a:rPr lang="de-CH" dirty="0"/>
              <a:t> of </a:t>
            </a:r>
            <a:r>
              <a:rPr lang="de-CH" dirty="0" err="1"/>
              <a:t>ailment</a:t>
            </a:r>
            <a:r>
              <a:rPr lang="de-CH" dirty="0"/>
              <a:t>-P</a:t>
            </a:r>
          </a:p>
          <a:p>
            <a:r>
              <a:rPr lang="de-CH" dirty="0"/>
              <a:t>&lt; Anger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fear</a:t>
            </a:r>
            <a:endParaRPr lang="de-CH" dirty="0"/>
          </a:p>
          <a:p>
            <a:r>
              <a:rPr lang="de-CH" dirty="0" err="1"/>
              <a:t>Hysteria</a:t>
            </a: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749984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8E2F076F-653A-4FE2-8F0C-0C2BA95C9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>
                <a:solidFill>
                  <a:srgbClr val="FFFF00"/>
                </a:solidFill>
              </a:rPr>
              <a:t>Procedure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C06259D1-16D7-4DD2-891E-8CC241F2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repertorise</a:t>
            </a:r>
            <a:r>
              <a:rPr lang="de-CH" dirty="0"/>
              <a:t> </a:t>
            </a:r>
            <a:r>
              <a:rPr lang="de-CH" dirty="0" err="1"/>
              <a:t>only</a:t>
            </a:r>
            <a:r>
              <a:rPr lang="de-CH" dirty="0"/>
              <a:t> polar </a:t>
            </a:r>
            <a:r>
              <a:rPr lang="de-CH" dirty="0" err="1"/>
              <a:t>physical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, and </a:t>
            </a:r>
            <a:r>
              <a:rPr lang="de-CH" dirty="0" err="1"/>
              <a:t>have</a:t>
            </a:r>
            <a:r>
              <a:rPr lang="de-CH" dirty="0"/>
              <a:t> a </a:t>
            </a:r>
            <a:r>
              <a:rPr lang="de-CH" dirty="0" err="1"/>
              <a:t>look</a:t>
            </a:r>
            <a:r>
              <a:rPr lang="de-CH" dirty="0"/>
              <a:t> at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mind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materia</a:t>
            </a:r>
            <a:r>
              <a:rPr lang="de-CH" dirty="0"/>
              <a:t> </a:t>
            </a:r>
            <a:r>
              <a:rPr lang="de-CH" dirty="0" err="1"/>
              <a:t>medica</a:t>
            </a:r>
            <a:r>
              <a:rPr lang="de-CH" dirty="0"/>
              <a:t> </a:t>
            </a:r>
            <a:r>
              <a:rPr lang="de-CH" dirty="0" err="1"/>
              <a:t>comparison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69585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7D84EAE-E631-47B6-AAB8-E126F1F83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220ECF4A-B877-4FCE-B89F-BAE86264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46" t="18950" r="42060" b="23706"/>
          <a:stretch/>
        </p:blipFill>
        <p:spPr>
          <a:xfrm>
            <a:off x="1002907" y="0"/>
            <a:ext cx="1035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927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43C74E8-BACA-409B-8638-0ED74113F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MM-</a:t>
            </a:r>
            <a:r>
              <a:rPr lang="de-CH" dirty="0" err="1">
                <a:solidFill>
                  <a:srgbClr val="FFFF00"/>
                </a:solidFill>
              </a:rPr>
              <a:t>Comparison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for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Bryonia</a:t>
            </a:r>
            <a:r>
              <a:rPr lang="de-CH" dirty="0">
                <a:solidFill>
                  <a:srgbClr val="FFFF00"/>
                </a:solidFill>
              </a:rPr>
              <a:t> (GS)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682008D-4C00-4D29-AA74-08504F308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i="1" dirty="0"/>
              <a:t>Paralysis, </a:t>
            </a:r>
            <a:r>
              <a:rPr lang="de-CH" i="1" dirty="0" err="1"/>
              <a:t>normally</a:t>
            </a:r>
            <a:r>
              <a:rPr lang="de-CH" i="1" dirty="0"/>
              <a:t> on </a:t>
            </a:r>
            <a:r>
              <a:rPr lang="de-CH" i="1" dirty="0" err="1"/>
              <a:t>both</a:t>
            </a:r>
            <a:r>
              <a:rPr lang="de-CH" i="1" dirty="0"/>
              <a:t> </a:t>
            </a:r>
            <a:r>
              <a:rPr lang="de-CH" i="1" dirty="0" err="1"/>
              <a:t>sides</a:t>
            </a:r>
            <a:r>
              <a:rPr lang="de-CH" i="1" dirty="0"/>
              <a:t>. </a:t>
            </a:r>
          </a:p>
          <a:p>
            <a:r>
              <a:rPr lang="de-CH" i="1" dirty="0"/>
              <a:t>The </a:t>
            </a:r>
            <a:r>
              <a:rPr lang="de-CH" i="1" dirty="0" err="1"/>
              <a:t>knees</a:t>
            </a:r>
            <a:r>
              <a:rPr lang="de-CH" i="1" dirty="0"/>
              <a:t> </a:t>
            </a:r>
            <a:r>
              <a:rPr lang="de-CH" i="1" dirty="0" err="1"/>
              <a:t>waver</a:t>
            </a:r>
            <a:r>
              <a:rPr lang="de-CH" i="1" dirty="0"/>
              <a:t> and buckle </a:t>
            </a:r>
            <a:r>
              <a:rPr lang="de-CH" i="1" dirty="0" err="1"/>
              <a:t>when</a:t>
            </a:r>
            <a:r>
              <a:rPr lang="de-CH" i="1" dirty="0"/>
              <a:t> </a:t>
            </a:r>
            <a:r>
              <a:rPr lang="de-CH" i="1" dirty="0" err="1"/>
              <a:t>walking</a:t>
            </a:r>
            <a:r>
              <a:rPr lang="de-CH" i="1" dirty="0"/>
              <a:t>.</a:t>
            </a:r>
          </a:p>
          <a:p>
            <a:r>
              <a:rPr lang="de-CH" i="1" dirty="0"/>
              <a:t>Great </a:t>
            </a:r>
            <a:r>
              <a:rPr lang="de-CH" i="1" dirty="0" err="1"/>
              <a:t>weakness</a:t>
            </a:r>
            <a:r>
              <a:rPr lang="de-CH" i="1" dirty="0"/>
              <a:t> and </a:t>
            </a:r>
            <a:r>
              <a:rPr lang="de-CH" i="1" dirty="0" err="1"/>
              <a:t>loss</a:t>
            </a:r>
            <a:r>
              <a:rPr lang="de-CH" i="1" dirty="0"/>
              <a:t> of </a:t>
            </a:r>
            <a:r>
              <a:rPr lang="de-CH" i="1" dirty="0" err="1"/>
              <a:t>force</a:t>
            </a:r>
            <a:r>
              <a:rPr lang="de-CH" i="1" dirty="0"/>
              <a:t>, &lt; </a:t>
            </a:r>
            <a:r>
              <a:rPr lang="de-CH" i="1" dirty="0" err="1"/>
              <a:t>when</a:t>
            </a:r>
            <a:r>
              <a:rPr lang="de-CH" i="1" dirty="0"/>
              <a:t> </a:t>
            </a:r>
            <a:r>
              <a:rPr lang="de-CH" i="1" dirty="0" err="1"/>
              <a:t>walking</a:t>
            </a:r>
            <a:r>
              <a:rPr lang="de-CH" i="1" dirty="0"/>
              <a:t>. </a:t>
            </a:r>
          </a:p>
          <a:p>
            <a:r>
              <a:rPr lang="de-CH" i="1" dirty="0"/>
              <a:t>Great </a:t>
            </a:r>
            <a:r>
              <a:rPr lang="de-CH" i="1" dirty="0" err="1"/>
              <a:t>lameness</a:t>
            </a:r>
            <a:r>
              <a:rPr lang="de-CH" i="1" dirty="0"/>
              <a:t> and </a:t>
            </a:r>
            <a:r>
              <a:rPr lang="de-CH" i="1" dirty="0" err="1"/>
              <a:t>desire</a:t>
            </a:r>
            <a:r>
              <a:rPr lang="de-CH" i="1" dirty="0"/>
              <a:t> </a:t>
            </a:r>
            <a:r>
              <a:rPr lang="de-CH" i="1" dirty="0" err="1"/>
              <a:t>to</a:t>
            </a:r>
            <a:r>
              <a:rPr lang="de-CH" i="1" dirty="0"/>
              <a:t> </a:t>
            </a:r>
            <a:r>
              <a:rPr lang="de-CH" i="1" dirty="0" err="1"/>
              <a:t>lie</a:t>
            </a:r>
            <a:r>
              <a:rPr lang="de-CH" i="1" dirty="0"/>
              <a:t> still.</a:t>
            </a:r>
          </a:p>
          <a:p>
            <a:r>
              <a:rPr lang="de-CH" i="1" dirty="0" err="1"/>
              <a:t>Hysterical</a:t>
            </a:r>
            <a:r>
              <a:rPr lang="de-CH" i="1" dirty="0"/>
              <a:t> </a:t>
            </a:r>
            <a:r>
              <a:rPr lang="de-CH" i="1" dirty="0" err="1"/>
              <a:t>cramps</a:t>
            </a:r>
            <a:r>
              <a:rPr lang="de-CH" i="1" dirty="0"/>
              <a:t>.</a:t>
            </a:r>
          </a:p>
          <a:p>
            <a:r>
              <a:rPr lang="de-CH" i="1" dirty="0" err="1"/>
              <a:t>Irritability</a:t>
            </a:r>
            <a:r>
              <a:rPr lang="de-CH" i="1" dirty="0"/>
              <a:t>, </a:t>
            </a:r>
            <a:r>
              <a:rPr lang="de-CH" i="1" dirty="0" err="1"/>
              <a:t>anger</a:t>
            </a:r>
            <a:r>
              <a:rPr lang="de-CH" i="1" dirty="0"/>
              <a:t>, </a:t>
            </a:r>
            <a:r>
              <a:rPr lang="de-CH" i="1" dirty="0" err="1"/>
              <a:t>fearfulness</a:t>
            </a:r>
            <a:r>
              <a:rPr lang="de-CH" i="1" dirty="0"/>
              <a:t>, morose.</a:t>
            </a:r>
          </a:p>
          <a:p>
            <a:pPr marL="0" indent="0">
              <a:buNone/>
            </a:pPr>
            <a:r>
              <a:rPr lang="de-CH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144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1E50893-D8FB-430C-9AD6-4ADB49591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xmlns="" id="{6274342E-3F1B-413F-9581-563BAF72F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016"/>
            <a:ext cx="5143500" cy="6855968"/>
          </a:xfrm>
        </p:spPr>
      </p:pic>
    </p:spTree>
    <p:extLst>
      <p:ext uri="{BB962C8B-B14F-4D97-AF65-F5344CB8AC3E}">
        <p14:creationId xmlns:p14="http://schemas.microsoft.com/office/powerpoint/2010/main" val="19397609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92A64A9-D5A6-480B-9FFE-9CE640D5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>
                <a:solidFill>
                  <a:srgbClr val="FFFF00"/>
                </a:solidFill>
              </a:rPr>
              <a:t>Remedy</a:t>
            </a:r>
            <a:r>
              <a:rPr lang="de-CH" dirty="0">
                <a:solidFill>
                  <a:srgbClr val="FFFF00"/>
                </a:solidFill>
              </a:rPr>
              <a:t> and Progress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E9F16A6-E444-46A3-8649-7F99B9436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Mara </a:t>
            </a:r>
            <a:r>
              <a:rPr lang="de-CH" dirty="0" err="1"/>
              <a:t>receives</a:t>
            </a:r>
            <a:r>
              <a:rPr lang="de-CH" dirty="0"/>
              <a:t> a dose of </a:t>
            </a:r>
            <a:r>
              <a:rPr lang="de-CH" dirty="0" err="1">
                <a:solidFill>
                  <a:srgbClr val="FFFF00"/>
                </a:solidFill>
              </a:rPr>
              <a:t>Bryonia</a:t>
            </a:r>
            <a:r>
              <a:rPr lang="de-CH" dirty="0">
                <a:solidFill>
                  <a:srgbClr val="FFFF00"/>
                </a:solidFill>
              </a:rPr>
              <a:t> C 200.</a:t>
            </a:r>
          </a:p>
          <a:p>
            <a:r>
              <a:rPr lang="de-CH" dirty="0"/>
              <a:t>The </a:t>
            </a:r>
            <a:r>
              <a:rPr lang="de-CH" dirty="0" err="1"/>
              <a:t>first</a:t>
            </a:r>
            <a:r>
              <a:rPr lang="de-CH" dirty="0"/>
              <a:t> </a:t>
            </a:r>
            <a:r>
              <a:rPr lang="de-CH" dirty="0" err="1"/>
              <a:t>few</a:t>
            </a:r>
            <a:r>
              <a:rPr lang="de-CH" dirty="0"/>
              <a:t> </a:t>
            </a:r>
            <a:r>
              <a:rPr lang="de-CH" dirty="0" err="1"/>
              <a:t>days</a:t>
            </a:r>
            <a:r>
              <a:rPr lang="de-CH" dirty="0"/>
              <a:t> </a:t>
            </a:r>
            <a:r>
              <a:rPr lang="de-CH" dirty="0" err="1"/>
              <a:t>nothing</a:t>
            </a:r>
            <a:r>
              <a:rPr lang="de-CH" dirty="0"/>
              <a:t> </a:t>
            </a:r>
            <a:r>
              <a:rPr lang="de-CH" dirty="0" err="1"/>
              <a:t>changes</a:t>
            </a:r>
            <a:r>
              <a:rPr lang="de-CH" dirty="0"/>
              <a:t>. After </a:t>
            </a:r>
            <a:r>
              <a:rPr lang="de-CH" dirty="0" err="1"/>
              <a:t>three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sensibility</a:t>
            </a:r>
            <a:r>
              <a:rPr lang="de-CH" dirty="0"/>
              <a:t> of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legs</a:t>
            </a:r>
            <a:r>
              <a:rPr lang="de-CH" dirty="0"/>
              <a:t> </a:t>
            </a:r>
            <a:r>
              <a:rPr lang="de-CH" dirty="0" err="1"/>
              <a:t>normalizes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one </a:t>
            </a:r>
            <a:r>
              <a:rPr lang="de-CH" dirty="0" err="1"/>
              <a:t>moment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next</a:t>
            </a:r>
            <a:r>
              <a:rPr lang="de-CH" dirty="0"/>
              <a:t>. </a:t>
            </a:r>
          </a:p>
          <a:p>
            <a:r>
              <a:rPr lang="de-CH" dirty="0"/>
              <a:t>The </a:t>
            </a:r>
            <a:r>
              <a:rPr lang="de-CH" dirty="0" err="1"/>
              <a:t>paresis</a:t>
            </a:r>
            <a:r>
              <a:rPr lang="de-CH" dirty="0"/>
              <a:t> </a:t>
            </a:r>
            <a:r>
              <a:rPr lang="de-CH" dirty="0" err="1"/>
              <a:t>takes</a:t>
            </a:r>
            <a:r>
              <a:rPr lang="de-CH" dirty="0"/>
              <a:t> </a:t>
            </a:r>
            <a:r>
              <a:rPr lang="de-CH" dirty="0" err="1"/>
              <a:t>longer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recover</a:t>
            </a:r>
            <a:r>
              <a:rPr lang="de-CH" dirty="0"/>
              <a:t>: After </a:t>
            </a:r>
            <a:r>
              <a:rPr lang="de-CH" dirty="0" err="1"/>
              <a:t>four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still </a:t>
            </a:r>
            <a:r>
              <a:rPr lang="de-CH" dirty="0" err="1"/>
              <a:t>has</a:t>
            </a:r>
            <a:r>
              <a:rPr lang="de-CH" dirty="0"/>
              <a:t> a moderate </a:t>
            </a:r>
            <a:r>
              <a:rPr lang="de-CH" dirty="0" err="1"/>
              <a:t>weakness</a:t>
            </a:r>
            <a:r>
              <a:rPr lang="de-CH" dirty="0"/>
              <a:t>.</a:t>
            </a:r>
          </a:p>
          <a:p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give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Bryonia</a:t>
            </a:r>
            <a:r>
              <a:rPr lang="de-CH" dirty="0">
                <a:solidFill>
                  <a:srgbClr val="FFFF00"/>
                </a:solidFill>
              </a:rPr>
              <a:t> M.</a:t>
            </a:r>
            <a:endParaRPr lang="de-CH" dirty="0"/>
          </a:p>
          <a:p>
            <a:r>
              <a:rPr lang="de-CH" dirty="0"/>
              <a:t>The </a:t>
            </a:r>
            <a:r>
              <a:rPr lang="de-CH" dirty="0" err="1"/>
              <a:t>paresis</a:t>
            </a:r>
            <a:r>
              <a:rPr lang="de-CH" dirty="0"/>
              <a:t> </a:t>
            </a:r>
            <a:r>
              <a:rPr lang="de-CH" dirty="0" err="1"/>
              <a:t>disappears</a:t>
            </a:r>
            <a:r>
              <a:rPr lang="de-CH" dirty="0"/>
              <a:t> </a:t>
            </a:r>
            <a:r>
              <a:rPr lang="de-CH" dirty="0" err="1"/>
              <a:t>now</a:t>
            </a:r>
            <a:r>
              <a:rPr lang="de-CH" dirty="0"/>
              <a:t>, and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neurological</a:t>
            </a:r>
            <a:r>
              <a:rPr lang="de-CH" dirty="0"/>
              <a:t> </a:t>
            </a:r>
            <a:r>
              <a:rPr lang="de-CH" dirty="0" err="1"/>
              <a:t>control</a:t>
            </a:r>
            <a:r>
              <a:rPr lang="de-CH" dirty="0"/>
              <a:t> after </a:t>
            </a:r>
            <a:r>
              <a:rPr lang="de-CH" dirty="0" err="1"/>
              <a:t>six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normal. </a:t>
            </a:r>
          </a:p>
        </p:txBody>
      </p:sp>
    </p:spTree>
    <p:extLst>
      <p:ext uri="{BB962C8B-B14F-4D97-AF65-F5344CB8AC3E}">
        <p14:creationId xmlns:p14="http://schemas.microsoft.com/office/powerpoint/2010/main" val="27396271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F1AEB9E-1EB2-4A0F-BCFD-5CBD8CBB5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Comment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77CEF8F-321F-449D-BFC3-9CCD28922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 err="1">
                <a:solidFill>
                  <a:srgbClr val="FFFF00"/>
                </a:solidFill>
              </a:rPr>
              <a:t>What</a:t>
            </a:r>
            <a:r>
              <a:rPr lang="de-CH" dirty="0">
                <a:solidFill>
                  <a:srgbClr val="FFFF00"/>
                </a:solidFill>
              </a:rPr>
              <a:t> was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cause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for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conversion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syndrome</a:t>
            </a:r>
            <a:r>
              <a:rPr lang="de-CH" dirty="0">
                <a:solidFill>
                  <a:srgbClr val="FFFF00"/>
                </a:solidFill>
              </a:rPr>
              <a:t>?</a:t>
            </a:r>
          </a:p>
          <a:p>
            <a:r>
              <a:rPr lang="de-CH" dirty="0"/>
              <a:t>Mara </a:t>
            </a:r>
            <a:r>
              <a:rPr lang="de-CH" dirty="0" err="1"/>
              <a:t>felt</a:t>
            </a:r>
            <a:r>
              <a:rPr lang="de-CH" dirty="0"/>
              <a:t> </a:t>
            </a:r>
            <a:r>
              <a:rPr lang="de-CH" dirty="0" err="1"/>
              <a:t>neglected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parents</a:t>
            </a:r>
            <a:r>
              <a:rPr lang="de-CH" dirty="0"/>
              <a:t> and </a:t>
            </a:r>
            <a:r>
              <a:rPr lang="de-CH" dirty="0" err="1"/>
              <a:t>older</a:t>
            </a:r>
            <a:r>
              <a:rPr lang="de-CH" dirty="0"/>
              <a:t> </a:t>
            </a:r>
            <a:r>
              <a:rPr lang="de-CH" dirty="0" err="1"/>
              <a:t>sister</a:t>
            </a:r>
            <a:r>
              <a:rPr lang="de-CH" dirty="0"/>
              <a:t> </a:t>
            </a:r>
            <a:r>
              <a:rPr lang="de-CH" dirty="0" err="1"/>
              <a:t>who</a:t>
            </a:r>
            <a:r>
              <a:rPr lang="de-CH" dirty="0"/>
              <a:t> all </a:t>
            </a:r>
            <a:r>
              <a:rPr lang="de-CH" dirty="0" err="1"/>
              <a:t>had</a:t>
            </a:r>
            <a:r>
              <a:rPr lang="de-CH" dirty="0"/>
              <a:t> </a:t>
            </a:r>
            <a:r>
              <a:rPr lang="de-CH" dirty="0" err="1"/>
              <a:t>intense</a:t>
            </a:r>
            <a:r>
              <a:rPr lang="de-CH" dirty="0"/>
              <a:t> </a:t>
            </a:r>
            <a:r>
              <a:rPr lang="de-CH" dirty="0" err="1"/>
              <a:t>working</a:t>
            </a:r>
            <a:r>
              <a:rPr lang="de-CH" dirty="0"/>
              <a:t> </a:t>
            </a:r>
            <a:r>
              <a:rPr lang="de-CH" dirty="0" err="1"/>
              <a:t>phases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 </a:t>
            </a:r>
            <a:r>
              <a:rPr lang="de-CH" dirty="0" err="1"/>
              <a:t>before</a:t>
            </a:r>
            <a:r>
              <a:rPr lang="de-CH" dirty="0"/>
              <a:t>.</a:t>
            </a:r>
          </a:p>
          <a:p>
            <a:pPr marL="0" indent="0">
              <a:buNone/>
            </a:pPr>
            <a:r>
              <a:rPr lang="de-CH" dirty="0">
                <a:solidFill>
                  <a:srgbClr val="FFFF00"/>
                </a:solidFill>
              </a:rPr>
              <a:t>Was </a:t>
            </a:r>
            <a:r>
              <a:rPr lang="de-CH" dirty="0" err="1">
                <a:solidFill>
                  <a:srgbClr val="FFFF00"/>
                </a:solidFill>
              </a:rPr>
              <a:t>it</a:t>
            </a:r>
            <a:r>
              <a:rPr lang="de-CH" dirty="0">
                <a:solidFill>
                  <a:srgbClr val="FFFF00"/>
                </a:solidFill>
              </a:rPr>
              <a:t> a </a:t>
            </a:r>
            <a:r>
              <a:rPr lang="de-CH" dirty="0" err="1">
                <a:solidFill>
                  <a:srgbClr val="FFFF00"/>
                </a:solidFill>
              </a:rPr>
              <a:t>spontaneous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cure</a:t>
            </a:r>
            <a:r>
              <a:rPr lang="de-CH" dirty="0">
                <a:solidFill>
                  <a:srgbClr val="FFFF00"/>
                </a:solidFill>
              </a:rPr>
              <a:t>? </a:t>
            </a:r>
          </a:p>
          <a:p>
            <a:r>
              <a:rPr lang="de-CH" dirty="0" err="1"/>
              <a:t>It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intersting</a:t>
            </a:r>
            <a:r>
              <a:rPr lang="de-CH" dirty="0"/>
              <a:t> </a:t>
            </a:r>
            <a:r>
              <a:rPr lang="de-CH" dirty="0" err="1"/>
              <a:t>that</a:t>
            </a:r>
            <a:r>
              <a:rPr lang="de-CH" dirty="0"/>
              <a:t> </a:t>
            </a:r>
            <a:r>
              <a:rPr lang="de-CH" dirty="0" err="1"/>
              <a:t>without</a:t>
            </a:r>
            <a:r>
              <a:rPr lang="de-CH" dirty="0"/>
              <a:t> </a:t>
            </a:r>
            <a:r>
              <a:rPr lang="de-CH" dirty="0" err="1"/>
              <a:t>entering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Hysteria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/>
              <a:t>in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repertorisation</a:t>
            </a:r>
            <a:r>
              <a:rPr lang="de-CH" dirty="0"/>
              <a:t>,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get</a:t>
            </a:r>
            <a:r>
              <a:rPr lang="de-CH" dirty="0"/>
              <a:t> a </a:t>
            </a:r>
            <a:r>
              <a:rPr lang="de-CH" dirty="0" err="1"/>
              <a:t>remedy</a:t>
            </a:r>
            <a:r>
              <a:rPr lang="de-CH" dirty="0"/>
              <a:t> </a:t>
            </a:r>
            <a:r>
              <a:rPr lang="de-CH" dirty="0" err="1"/>
              <a:t>that</a:t>
            </a:r>
            <a:r>
              <a:rPr lang="de-CH" dirty="0"/>
              <a:t> </a:t>
            </a:r>
            <a:r>
              <a:rPr lang="de-CH" dirty="0" err="1"/>
              <a:t>covers</a:t>
            </a:r>
            <a:r>
              <a:rPr lang="de-CH" dirty="0"/>
              <a:t> </a:t>
            </a:r>
            <a:r>
              <a:rPr lang="de-CH" dirty="0" err="1"/>
              <a:t>it</a:t>
            </a:r>
            <a:r>
              <a:rPr lang="de-CH" dirty="0"/>
              <a:t>, </a:t>
            </a:r>
            <a:r>
              <a:rPr lang="de-CH" dirty="0" err="1"/>
              <a:t>only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using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	</a:t>
            </a:r>
            <a:r>
              <a:rPr lang="de-CH" dirty="0" err="1"/>
              <a:t>physical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 of </a:t>
            </a:r>
            <a:r>
              <a:rPr lang="de-CH" dirty="0" err="1"/>
              <a:t>this</a:t>
            </a:r>
            <a:r>
              <a:rPr lang="de-CH" dirty="0"/>
              <a:t> </a:t>
            </a:r>
            <a:r>
              <a:rPr lang="de-CH" dirty="0">
                <a:solidFill>
                  <a:srgbClr val="FFFF00"/>
                </a:solidFill>
              </a:rPr>
              <a:t>psycho-</a:t>
            </a:r>
            <a:r>
              <a:rPr lang="de-CH" dirty="0" err="1">
                <a:solidFill>
                  <a:srgbClr val="FFFF00"/>
                </a:solidFill>
              </a:rPr>
              <a:t>somatic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disease</a:t>
            </a:r>
            <a:r>
              <a:rPr lang="de-CH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2545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4DC8CF9-5508-455F-ADF9-A4A67DF15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86181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Examination </a:t>
            </a:r>
            <a:r>
              <a:rPr lang="de-CH" dirty="0" err="1">
                <a:solidFill>
                  <a:srgbClr val="FFFF00"/>
                </a:solidFill>
              </a:rPr>
              <a:t>with</a:t>
            </a:r>
            <a:r>
              <a:rPr lang="de-CH" dirty="0">
                <a:solidFill>
                  <a:srgbClr val="FFFF00"/>
                </a:solidFill>
              </a:rPr>
              <a:t> 7 </a:t>
            </a:r>
            <a:r>
              <a:rPr lang="de-CH" dirty="0" err="1">
                <a:solidFill>
                  <a:srgbClr val="FFFF00"/>
                </a:solidFill>
              </a:rPr>
              <a:t>Months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CC4F47D-F184-43C1-863D-8BD1B9434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1307"/>
            <a:ext cx="10515600" cy="4425655"/>
          </a:xfrm>
        </p:spPr>
        <p:txBody>
          <a:bodyPr>
            <a:normAutofit/>
          </a:bodyPr>
          <a:lstStyle/>
          <a:p>
            <a:r>
              <a:rPr lang="de-CH" sz="2400" dirty="0"/>
              <a:t>Restless, </a:t>
            </a:r>
            <a:r>
              <a:rPr lang="de-CH" sz="2400" dirty="0" err="1"/>
              <a:t>cring</a:t>
            </a:r>
            <a:r>
              <a:rPr lang="de-CH" sz="2400" dirty="0"/>
              <a:t> </a:t>
            </a:r>
            <a:r>
              <a:rPr lang="de-CH" sz="2400" dirty="0" err="1"/>
              <a:t>infant</a:t>
            </a:r>
            <a:r>
              <a:rPr lang="de-CH" sz="2400" dirty="0"/>
              <a:t>, </a:t>
            </a:r>
            <a:r>
              <a:rPr lang="de-CH" sz="2400" dirty="0" err="1"/>
              <a:t>calms</a:t>
            </a:r>
            <a:r>
              <a:rPr lang="de-CH" sz="2400" dirty="0"/>
              <a:t> down </a:t>
            </a:r>
            <a:r>
              <a:rPr lang="de-CH" sz="2400" dirty="0" err="1"/>
              <a:t>when</a:t>
            </a:r>
            <a:r>
              <a:rPr lang="de-CH" sz="2400" dirty="0"/>
              <a:t> </a:t>
            </a:r>
            <a:r>
              <a:rPr lang="de-CH" sz="2400" dirty="0" err="1"/>
              <a:t>taking</a:t>
            </a:r>
            <a:r>
              <a:rPr lang="de-CH" sz="2400" dirty="0"/>
              <a:t> off </a:t>
            </a:r>
            <a:r>
              <a:rPr lang="de-CH" sz="2400" dirty="0" err="1"/>
              <a:t>clothes</a:t>
            </a:r>
            <a:r>
              <a:rPr lang="de-CH" sz="2400" dirty="0"/>
              <a:t>.</a:t>
            </a:r>
          </a:p>
          <a:p>
            <a:r>
              <a:rPr lang="de-CH" sz="2400" dirty="0" err="1"/>
              <a:t>Weight</a:t>
            </a:r>
            <a:r>
              <a:rPr lang="de-CH" sz="2400" dirty="0"/>
              <a:t> P. 10 (at </a:t>
            </a:r>
            <a:r>
              <a:rPr lang="de-CH" sz="2400" dirty="0" err="1"/>
              <a:t>birth</a:t>
            </a:r>
            <a:r>
              <a:rPr lang="de-CH" sz="2400" dirty="0"/>
              <a:t> P. 50), </a:t>
            </a:r>
            <a:r>
              <a:rPr lang="de-CH" sz="2400" dirty="0" err="1"/>
              <a:t>length</a:t>
            </a:r>
            <a:r>
              <a:rPr lang="de-CH" sz="2400" dirty="0"/>
              <a:t> and </a:t>
            </a:r>
            <a:r>
              <a:rPr lang="de-CH" sz="2400" dirty="0" err="1"/>
              <a:t>head</a:t>
            </a:r>
            <a:r>
              <a:rPr lang="de-CH" sz="2400" dirty="0"/>
              <a:t> </a:t>
            </a:r>
            <a:r>
              <a:rPr lang="de-CH" sz="2400" dirty="0" err="1"/>
              <a:t>circumference</a:t>
            </a:r>
            <a:r>
              <a:rPr lang="de-CH" sz="2400" dirty="0"/>
              <a:t> P. 50.</a:t>
            </a:r>
          </a:p>
          <a:p>
            <a:r>
              <a:rPr lang="de-CH" sz="2400" dirty="0"/>
              <a:t>Extreme </a:t>
            </a:r>
            <a:r>
              <a:rPr lang="de-CH" sz="2400" dirty="0" err="1"/>
              <a:t>flabbyness</a:t>
            </a:r>
            <a:r>
              <a:rPr lang="de-CH" sz="2400" dirty="0"/>
              <a:t> of </a:t>
            </a:r>
            <a:r>
              <a:rPr lang="de-CH" sz="2400" dirty="0" err="1"/>
              <a:t>muscles</a:t>
            </a:r>
            <a:r>
              <a:rPr lang="de-CH" sz="2400" dirty="0"/>
              <a:t>, </a:t>
            </a:r>
            <a:r>
              <a:rPr lang="de-CH" sz="2400" dirty="0" err="1"/>
              <a:t>insufficient</a:t>
            </a:r>
            <a:r>
              <a:rPr lang="de-CH" sz="2400" dirty="0"/>
              <a:t> </a:t>
            </a:r>
            <a:r>
              <a:rPr lang="de-CH" sz="2400" dirty="0" err="1"/>
              <a:t>head</a:t>
            </a:r>
            <a:r>
              <a:rPr lang="de-CH" sz="2400" dirty="0"/>
              <a:t> </a:t>
            </a:r>
            <a:r>
              <a:rPr lang="de-CH" sz="2400" dirty="0" err="1"/>
              <a:t>control</a:t>
            </a:r>
            <a:r>
              <a:rPr lang="de-CH" sz="2400" dirty="0"/>
              <a:t>.</a:t>
            </a:r>
          </a:p>
          <a:p>
            <a:r>
              <a:rPr lang="de-CH" sz="2400" dirty="0" err="1"/>
              <a:t>Does</a:t>
            </a:r>
            <a:r>
              <a:rPr lang="de-CH" sz="2400" dirty="0"/>
              <a:t> not </a:t>
            </a:r>
            <a:r>
              <a:rPr lang="de-CH" sz="2400" dirty="0" err="1"/>
              <a:t>sit</a:t>
            </a:r>
            <a:r>
              <a:rPr lang="de-CH" sz="2400" dirty="0"/>
              <a:t> </a:t>
            </a:r>
            <a:r>
              <a:rPr lang="de-CH" sz="2400" dirty="0" err="1"/>
              <a:t>alone</a:t>
            </a:r>
            <a:r>
              <a:rPr lang="de-CH" sz="2400" dirty="0"/>
              <a:t>.</a:t>
            </a:r>
          </a:p>
          <a:p>
            <a:r>
              <a:rPr lang="de-CH" sz="2400" dirty="0" err="1"/>
              <a:t>Astasia</a:t>
            </a:r>
            <a:r>
              <a:rPr lang="de-CH" sz="2400" dirty="0"/>
              <a:t>.</a:t>
            </a:r>
          </a:p>
          <a:p>
            <a:r>
              <a:rPr lang="de-CH" sz="2400" dirty="0"/>
              <a:t>Hyperextension of </a:t>
            </a:r>
            <a:r>
              <a:rPr lang="de-CH" sz="2400" dirty="0" err="1"/>
              <a:t>body</a:t>
            </a:r>
            <a:r>
              <a:rPr lang="de-CH" sz="2400" dirty="0"/>
              <a:t> </a:t>
            </a:r>
            <a:r>
              <a:rPr lang="de-CH" sz="2400" dirty="0" err="1"/>
              <a:t>with</a:t>
            </a:r>
            <a:r>
              <a:rPr lang="de-CH" sz="2400" dirty="0"/>
              <a:t> </a:t>
            </a:r>
            <a:r>
              <a:rPr lang="de-CH" sz="2400" dirty="0" err="1"/>
              <a:t>shoulder</a:t>
            </a:r>
            <a:r>
              <a:rPr lang="de-CH" sz="2400" dirty="0"/>
              <a:t> </a:t>
            </a:r>
            <a:r>
              <a:rPr lang="de-CH" sz="2400" dirty="0" err="1"/>
              <a:t>retraction</a:t>
            </a:r>
            <a:r>
              <a:rPr lang="de-CH" sz="2400" dirty="0"/>
              <a:t>.</a:t>
            </a:r>
          </a:p>
          <a:p>
            <a:r>
              <a:rPr lang="de-CH" sz="2400" dirty="0"/>
              <a:t>Oral </a:t>
            </a:r>
            <a:r>
              <a:rPr lang="de-CH" sz="2400" dirty="0" err="1"/>
              <a:t>hypersensitivity</a:t>
            </a:r>
            <a:r>
              <a:rPr lang="de-CH" sz="2400" dirty="0"/>
              <a:t> </a:t>
            </a:r>
            <a:r>
              <a:rPr lang="de-CH" sz="2400" dirty="0" err="1"/>
              <a:t>with</a:t>
            </a:r>
            <a:r>
              <a:rPr lang="de-CH" sz="2400" dirty="0"/>
              <a:t> </a:t>
            </a:r>
            <a:r>
              <a:rPr lang="de-CH" sz="2400" dirty="0" err="1"/>
              <a:t>choking</a:t>
            </a:r>
            <a:r>
              <a:rPr lang="de-CH" sz="2400" dirty="0"/>
              <a:t> </a:t>
            </a:r>
            <a:r>
              <a:rPr lang="de-CH" sz="2400" dirty="0" err="1"/>
              <a:t>as</a:t>
            </a:r>
            <a:r>
              <a:rPr lang="de-CH" sz="2400" dirty="0"/>
              <a:t> </a:t>
            </a:r>
            <a:r>
              <a:rPr lang="de-CH" sz="2400" dirty="0" err="1"/>
              <a:t>soon</a:t>
            </a:r>
            <a:r>
              <a:rPr lang="de-CH" sz="2400" dirty="0"/>
              <a:t> </a:t>
            </a:r>
            <a:r>
              <a:rPr lang="de-CH" sz="2400" dirty="0" err="1"/>
              <a:t>as</a:t>
            </a:r>
            <a:r>
              <a:rPr lang="de-CH" sz="2400" dirty="0"/>
              <a:t> </a:t>
            </a:r>
            <a:r>
              <a:rPr lang="de-CH" sz="2400" dirty="0" err="1"/>
              <a:t>something</a:t>
            </a:r>
            <a:r>
              <a:rPr lang="de-CH" sz="2400" dirty="0"/>
              <a:t> </a:t>
            </a:r>
            <a:r>
              <a:rPr lang="de-CH" sz="2400" dirty="0" err="1"/>
              <a:t>touches</a:t>
            </a:r>
            <a:r>
              <a:rPr lang="de-CH" sz="2400" dirty="0"/>
              <a:t> </a:t>
            </a:r>
            <a:r>
              <a:rPr lang="de-CH" sz="2400" dirty="0" err="1"/>
              <a:t>palate</a:t>
            </a:r>
            <a:r>
              <a:rPr lang="de-CH" sz="24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5482589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8BBF09F-9954-4A34-8186-11A328114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Fall 7: </a:t>
            </a:r>
            <a:r>
              <a:rPr lang="de-CH" dirty="0" err="1">
                <a:solidFill>
                  <a:srgbClr val="FFFF00"/>
                </a:solidFill>
              </a:rPr>
              <a:t>Carpal</a:t>
            </a:r>
            <a:r>
              <a:rPr lang="de-CH" dirty="0">
                <a:solidFill>
                  <a:srgbClr val="FFFF00"/>
                </a:solidFill>
              </a:rPr>
              <a:t> Tunnel Syndrome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B771C51-2792-46D3-87E1-D564AE74B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/>
              <a:t>42 </a:t>
            </a:r>
            <a:r>
              <a:rPr lang="de-CH" dirty="0" err="1"/>
              <a:t>year</a:t>
            </a:r>
            <a:r>
              <a:rPr lang="de-CH" dirty="0"/>
              <a:t> </a:t>
            </a:r>
            <a:r>
              <a:rPr lang="de-CH" dirty="0" err="1"/>
              <a:t>old</a:t>
            </a:r>
            <a:r>
              <a:rPr lang="de-CH" dirty="0"/>
              <a:t> </a:t>
            </a:r>
            <a:r>
              <a:rPr lang="de-CH" dirty="0" err="1"/>
              <a:t>Mrs.</a:t>
            </a:r>
            <a:r>
              <a:rPr lang="de-CH" dirty="0"/>
              <a:t> </a:t>
            </a:r>
            <a:r>
              <a:rPr lang="de-CH" dirty="0">
                <a:solidFill>
                  <a:srgbClr val="FFFF00"/>
                </a:solidFill>
              </a:rPr>
              <a:t>Margreth S</a:t>
            </a:r>
            <a:r>
              <a:rPr lang="de-CH" dirty="0"/>
              <a:t>. </a:t>
            </a:r>
            <a:r>
              <a:rPr lang="de-CH" dirty="0" err="1"/>
              <a:t>suffers</a:t>
            </a:r>
            <a:r>
              <a:rPr lang="de-CH" dirty="0"/>
              <a:t> </a:t>
            </a:r>
            <a:r>
              <a:rPr lang="de-CH" dirty="0" err="1"/>
              <a:t>since</a:t>
            </a:r>
            <a:r>
              <a:rPr lang="de-CH" dirty="0"/>
              <a:t> </a:t>
            </a:r>
            <a:r>
              <a:rPr lang="de-CH" dirty="0" err="1"/>
              <a:t>five</a:t>
            </a:r>
            <a:r>
              <a:rPr lang="de-CH" dirty="0"/>
              <a:t> </a:t>
            </a:r>
            <a:r>
              <a:rPr lang="de-CH" dirty="0" err="1"/>
              <a:t>years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frequent </a:t>
            </a:r>
            <a:r>
              <a:rPr lang="de-CH" dirty="0" err="1"/>
              <a:t>attacks</a:t>
            </a:r>
            <a:r>
              <a:rPr lang="de-CH" dirty="0"/>
              <a:t> of a </a:t>
            </a:r>
            <a:r>
              <a:rPr lang="de-CH" dirty="0" err="1"/>
              <a:t>carpal</a:t>
            </a:r>
            <a:r>
              <a:rPr lang="de-CH" dirty="0"/>
              <a:t> </a:t>
            </a:r>
            <a:r>
              <a:rPr lang="de-CH" dirty="0" err="1"/>
              <a:t>tunnel</a:t>
            </a:r>
            <a:r>
              <a:rPr lang="de-CH" dirty="0"/>
              <a:t> </a:t>
            </a:r>
            <a:r>
              <a:rPr lang="de-CH" dirty="0" err="1"/>
              <a:t>syndrome</a:t>
            </a:r>
            <a:r>
              <a:rPr lang="de-CH" dirty="0"/>
              <a:t>,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paralytic</a:t>
            </a:r>
            <a:r>
              <a:rPr lang="de-CH" dirty="0"/>
              <a:t> </a:t>
            </a:r>
            <a:r>
              <a:rPr lang="de-CH" dirty="0" err="1"/>
              <a:t>pain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hand</a:t>
            </a:r>
            <a:r>
              <a:rPr lang="de-CH" dirty="0"/>
              <a:t>, </a:t>
            </a:r>
            <a:r>
              <a:rPr lang="de-CH" dirty="0" err="1"/>
              <a:t>weakness</a:t>
            </a:r>
            <a:r>
              <a:rPr lang="de-CH" dirty="0"/>
              <a:t> </a:t>
            </a:r>
            <a:r>
              <a:rPr lang="de-CH" dirty="0" err="1"/>
              <a:t>when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wants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grab an </a:t>
            </a:r>
            <a:r>
              <a:rPr lang="de-CH" dirty="0" err="1"/>
              <a:t>object</a:t>
            </a:r>
            <a:r>
              <a:rPr lang="de-CH" dirty="0"/>
              <a:t> and </a:t>
            </a:r>
            <a:r>
              <a:rPr lang="de-CH" dirty="0" err="1"/>
              <a:t>tingling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arm. </a:t>
            </a:r>
            <a:r>
              <a:rPr lang="de-CH" dirty="0" err="1"/>
              <a:t>Initially</a:t>
            </a:r>
            <a:r>
              <a:rPr lang="de-CH" dirty="0"/>
              <a:t> </a:t>
            </a:r>
            <a:r>
              <a:rPr lang="de-CH" dirty="0">
                <a:solidFill>
                  <a:srgbClr val="FFFF00"/>
                </a:solidFill>
              </a:rPr>
              <a:t>Sepia </a:t>
            </a:r>
            <a:r>
              <a:rPr lang="de-CH" dirty="0" err="1"/>
              <a:t>cured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pain</a:t>
            </a:r>
            <a:r>
              <a:rPr lang="de-CH" dirty="0"/>
              <a:t>, </a:t>
            </a:r>
            <a:r>
              <a:rPr lang="de-CH" dirty="0" err="1"/>
              <a:t>later</a:t>
            </a:r>
            <a:r>
              <a:rPr lang="de-CH" dirty="0"/>
              <a:t> on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did</a:t>
            </a:r>
            <a:r>
              <a:rPr lang="de-CH" dirty="0"/>
              <a:t> not </a:t>
            </a:r>
            <a:r>
              <a:rPr lang="de-CH" dirty="0" err="1"/>
              <a:t>react</a:t>
            </a:r>
            <a:r>
              <a:rPr lang="de-CH" dirty="0"/>
              <a:t> </a:t>
            </a:r>
            <a:r>
              <a:rPr lang="de-CH" dirty="0" err="1"/>
              <a:t>anymore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it. And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Nux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vomica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made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same </a:t>
            </a:r>
            <a:r>
              <a:rPr lang="de-CH" dirty="0" err="1"/>
              <a:t>experience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 err="1">
                <a:solidFill>
                  <a:srgbClr val="FFFF00"/>
                </a:solidFill>
              </a:rPr>
              <a:t>Now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comes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again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with</a:t>
            </a:r>
            <a:r>
              <a:rPr lang="de-CH" dirty="0">
                <a:solidFill>
                  <a:srgbClr val="FFFF00"/>
                </a:solidFill>
              </a:rPr>
              <a:t> violent </a:t>
            </a:r>
            <a:r>
              <a:rPr lang="de-CH" dirty="0" err="1">
                <a:solidFill>
                  <a:srgbClr val="FFFF00"/>
                </a:solidFill>
              </a:rPr>
              <a:t>pain</a:t>
            </a:r>
            <a:r>
              <a:rPr lang="de-CH" dirty="0">
                <a:solidFill>
                  <a:srgbClr val="FFFF00"/>
                </a:solidFill>
              </a:rPr>
              <a:t> in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right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hand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joint</a:t>
            </a:r>
            <a:r>
              <a:rPr lang="de-CH" dirty="0">
                <a:solidFill>
                  <a:srgbClr val="FFFF00"/>
                </a:solidFill>
              </a:rPr>
              <a:t> and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forearm</a:t>
            </a:r>
            <a:r>
              <a:rPr lang="de-CH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49322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966713B-3D5B-497A-81B9-A5604F1A8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>
                <a:solidFill>
                  <a:srgbClr val="FFFF00"/>
                </a:solidFill>
              </a:rPr>
              <a:t>Checklist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FE733ADA-02BC-4982-AB65-110E23A87E1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e-CH" dirty="0"/>
              <a:t>&lt; Touch-P</a:t>
            </a:r>
          </a:p>
          <a:p>
            <a:r>
              <a:rPr lang="de-CH" dirty="0"/>
              <a:t>&lt; Cold in general-P</a:t>
            </a:r>
          </a:p>
          <a:p>
            <a:r>
              <a:rPr lang="de-CH" dirty="0"/>
              <a:t>&lt; </a:t>
            </a:r>
            <a:r>
              <a:rPr lang="de-CH" dirty="0" err="1"/>
              <a:t>Weather</a:t>
            </a:r>
            <a:r>
              <a:rPr lang="de-CH" dirty="0"/>
              <a:t> </a:t>
            </a:r>
            <a:r>
              <a:rPr lang="de-CH" dirty="0" err="1"/>
              <a:t>cold</a:t>
            </a:r>
            <a:r>
              <a:rPr lang="de-CH" dirty="0"/>
              <a:t>-P</a:t>
            </a:r>
          </a:p>
          <a:p>
            <a:r>
              <a:rPr lang="de-CH" dirty="0"/>
              <a:t>&lt; Cold, </a:t>
            </a:r>
            <a:r>
              <a:rPr lang="de-CH" dirty="0" err="1"/>
              <a:t>when</a:t>
            </a:r>
            <a:r>
              <a:rPr lang="de-CH" dirty="0"/>
              <a:t> </a:t>
            </a:r>
            <a:r>
              <a:rPr lang="de-CH" dirty="0" err="1"/>
              <a:t>getting</a:t>
            </a:r>
            <a:r>
              <a:rPr lang="de-CH" dirty="0"/>
              <a:t> </a:t>
            </a:r>
            <a:r>
              <a:rPr lang="de-CH" dirty="0" err="1"/>
              <a:t>cold</a:t>
            </a:r>
            <a:r>
              <a:rPr lang="de-CH" dirty="0"/>
              <a:t>-P</a:t>
            </a:r>
          </a:p>
          <a:p>
            <a:r>
              <a:rPr lang="de-CH" dirty="0"/>
              <a:t>&lt; </a:t>
            </a:r>
            <a:r>
              <a:rPr lang="de-CH" dirty="0" err="1"/>
              <a:t>Bending</a:t>
            </a:r>
            <a:r>
              <a:rPr lang="de-CH" dirty="0"/>
              <a:t> </a:t>
            </a:r>
            <a:r>
              <a:rPr lang="de-CH" dirty="0" err="1"/>
              <a:t>affected</a:t>
            </a:r>
            <a:r>
              <a:rPr lang="de-CH" dirty="0"/>
              <a:t> </a:t>
            </a:r>
            <a:r>
              <a:rPr lang="de-CH" dirty="0" err="1"/>
              <a:t>limb</a:t>
            </a:r>
            <a:r>
              <a:rPr lang="de-CH" dirty="0"/>
              <a:t>-P</a:t>
            </a:r>
          </a:p>
          <a:p>
            <a:r>
              <a:rPr lang="de-CH" dirty="0"/>
              <a:t>&lt; </a:t>
            </a:r>
            <a:r>
              <a:rPr lang="de-CH" dirty="0" err="1"/>
              <a:t>Lying</a:t>
            </a:r>
            <a:r>
              <a:rPr lang="de-CH" dirty="0"/>
              <a:t> on </a:t>
            </a:r>
            <a:r>
              <a:rPr lang="de-CH" dirty="0" err="1"/>
              <a:t>painful</a:t>
            </a:r>
            <a:r>
              <a:rPr lang="de-CH" dirty="0"/>
              <a:t> </a:t>
            </a:r>
            <a:r>
              <a:rPr lang="de-CH" dirty="0" err="1"/>
              <a:t>side</a:t>
            </a:r>
            <a:r>
              <a:rPr lang="de-CH" dirty="0"/>
              <a:t>-P</a:t>
            </a:r>
          </a:p>
          <a:p>
            <a:r>
              <a:rPr lang="de-CH" dirty="0"/>
              <a:t>&gt; </a:t>
            </a:r>
            <a:r>
              <a:rPr lang="de-CH" dirty="0" err="1"/>
              <a:t>Warmly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wrapping</a:t>
            </a:r>
            <a:r>
              <a:rPr lang="de-CH" dirty="0"/>
              <a:t> </a:t>
            </a:r>
            <a:r>
              <a:rPr lang="de-CH" dirty="0" err="1"/>
              <a:t>up</a:t>
            </a:r>
            <a:r>
              <a:rPr lang="de-CH" dirty="0"/>
              <a:t>-P</a:t>
            </a:r>
          </a:p>
          <a:p>
            <a:r>
              <a:rPr lang="de-CH" dirty="0"/>
              <a:t>Movement, </a:t>
            </a:r>
            <a:r>
              <a:rPr lang="de-CH" dirty="0" err="1"/>
              <a:t>desire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-P</a:t>
            </a:r>
          </a:p>
          <a:p>
            <a:r>
              <a:rPr lang="de-CH" dirty="0"/>
              <a:t>&lt; </a:t>
            </a:r>
            <a:r>
              <a:rPr lang="de-CH" dirty="0" err="1"/>
              <a:t>Weather</a:t>
            </a:r>
            <a:r>
              <a:rPr lang="de-CH" dirty="0"/>
              <a:t> </a:t>
            </a:r>
            <a:r>
              <a:rPr lang="de-CH" dirty="0" err="1"/>
              <a:t>changes</a:t>
            </a:r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CDF74722-FA5E-4747-B250-C57A28292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5261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de-CH" dirty="0"/>
              <a:t>Drawing, </a:t>
            </a:r>
            <a:r>
              <a:rPr lang="de-CH" dirty="0" err="1"/>
              <a:t>bruised</a:t>
            </a:r>
            <a:r>
              <a:rPr lang="de-CH" dirty="0"/>
              <a:t>, </a:t>
            </a:r>
            <a:r>
              <a:rPr lang="de-CH" dirty="0" err="1"/>
              <a:t>beating</a:t>
            </a:r>
            <a:r>
              <a:rPr lang="de-CH" dirty="0"/>
              <a:t>, </a:t>
            </a:r>
            <a:r>
              <a:rPr lang="de-CH" dirty="0" err="1"/>
              <a:t>paralytic</a:t>
            </a:r>
            <a:r>
              <a:rPr lang="de-CH" dirty="0"/>
              <a:t> </a:t>
            </a:r>
            <a:r>
              <a:rPr lang="de-CH" dirty="0" err="1"/>
              <a:t>pain</a:t>
            </a:r>
            <a:endParaRPr lang="de-CH" dirty="0"/>
          </a:p>
          <a:p>
            <a:r>
              <a:rPr lang="de-CH" dirty="0" err="1"/>
              <a:t>Sensitivity</a:t>
            </a:r>
            <a:r>
              <a:rPr lang="de-CH" dirty="0"/>
              <a:t> of </a:t>
            </a:r>
            <a:r>
              <a:rPr lang="de-CH" dirty="0" err="1"/>
              <a:t>periostum</a:t>
            </a:r>
            <a:endParaRPr lang="de-CH" dirty="0"/>
          </a:p>
          <a:p>
            <a:r>
              <a:rPr lang="de-CH" dirty="0" err="1"/>
              <a:t>Tingling</a:t>
            </a:r>
            <a:endParaRPr lang="de-CH" dirty="0"/>
          </a:p>
          <a:p>
            <a:r>
              <a:rPr lang="de-CH" dirty="0" err="1"/>
              <a:t>Weakness</a:t>
            </a:r>
            <a:r>
              <a:rPr lang="de-CH" dirty="0"/>
              <a:t> of </a:t>
            </a:r>
            <a:r>
              <a:rPr lang="de-CH" dirty="0" err="1"/>
              <a:t>joint</a:t>
            </a:r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873985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41CBF9A8-C6EC-4CE9-A79D-7204B57B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xmlns="" id="{BF7D9E8E-B916-4639-9DBB-39EBB9174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81" t="21087" r="29594" b="25131"/>
          <a:stretch/>
        </p:blipFill>
        <p:spPr>
          <a:xfrm>
            <a:off x="0" y="365125"/>
            <a:ext cx="12192000" cy="62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852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1CFF1BF-CD00-4E1A-942C-3DF3949F8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Interpretation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14EB41E-4DBA-440B-B8F6-4EE346203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Eleven </a:t>
            </a:r>
            <a:r>
              <a:rPr lang="de-CH" dirty="0" err="1"/>
              <a:t>remedies</a:t>
            </a:r>
            <a:r>
              <a:rPr lang="de-CH" dirty="0"/>
              <a:t> </a:t>
            </a:r>
            <a:r>
              <a:rPr lang="de-CH" dirty="0" err="1"/>
              <a:t>cover</a:t>
            </a:r>
            <a:r>
              <a:rPr lang="de-CH" dirty="0"/>
              <a:t> all </a:t>
            </a:r>
            <a:r>
              <a:rPr lang="de-CH" dirty="0" err="1"/>
              <a:t>symptoms</a:t>
            </a:r>
            <a:r>
              <a:rPr lang="de-CH" dirty="0"/>
              <a:t>, </a:t>
            </a:r>
            <a:r>
              <a:rPr lang="de-CH" dirty="0" err="1"/>
              <a:t>five</a:t>
            </a:r>
            <a:r>
              <a:rPr lang="de-CH" dirty="0"/>
              <a:t> of </a:t>
            </a:r>
            <a:r>
              <a:rPr lang="de-CH" dirty="0" err="1"/>
              <a:t>them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discharged</a:t>
            </a:r>
            <a:r>
              <a:rPr lang="de-CH" dirty="0"/>
              <a:t> </a:t>
            </a:r>
            <a:r>
              <a:rPr lang="de-CH" dirty="0" err="1"/>
              <a:t>because</a:t>
            </a:r>
            <a:r>
              <a:rPr lang="de-CH" dirty="0"/>
              <a:t> of </a:t>
            </a:r>
            <a:r>
              <a:rPr lang="de-CH" dirty="0" err="1"/>
              <a:t>contraindications</a:t>
            </a:r>
            <a:r>
              <a:rPr lang="de-CH" dirty="0"/>
              <a:t>.</a:t>
            </a:r>
          </a:p>
          <a:p>
            <a:r>
              <a:rPr lang="de-CH" dirty="0"/>
              <a:t>The </a:t>
            </a:r>
            <a:r>
              <a:rPr lang="de-CH" dirty="0" err="1"/>
              <a:t>interesting</a:t>
            </a:r>
            <a:r>
              <a:rPr lang="de-CH" dirty="0"/>
              <a:t> </a:t>
            </a:r>
            <a:r>
              <a:rPr lang="de-CH" dirty="0" err="1"/>
              <a:t>remedies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>
                <a:solidFill>
                  <a:srgbClr val="FFFF00"/>
                </a:solidFill>
              </a:rPr>
              <a:t>Magnesium </a:t>
            </a:r>
            <a:r>
              <a:rPr lang="de-CH" dirty="0" err="1">
                <a:solidFill>
                  <a:srgbClr val="FFFF00"/>
                </a:solidFill>
              </a:rPr>
              <a:t>carbonicum</a:t>
            </a:r>
            <a:r>
              <a:rPr lang="de-CH" dirty="0">
                <a:solidFill>
                  <a:srgbClr val="FFFF00"/>
                </a:solidFill>
              </a:rPr>
              <a:t>, Rhododendron, </a:t>
            </a:r>
            <a:r>
              <a:rPr lang="de-CH" dirty="0" err="1">
                <a:solidFill>
                  <a:srgbClr val="FFFF00"/>
                </a:solidFill>
              </a:rPr>
              <a:t>Nux-moschata</a:t>
            </a:r>
            <a:r>
              <a:rPr lang="de-CH" dirty="0">
                <a:solidFill>
                  <a:srgbClr val="FFFF00"/>
                </a:solidFill>
              </a:rPr>
              <a:t> und </a:t>
            </a:r>
            <a:r>
              <a:rPr lang="de-CH" dirty="0" err="1">
                <a:solidFill>
                  <a:srgbClr val="FFFF00"/>
                </a:solidFill>
              </a:rPr>
              <a:t>Agaricus</a:t>
            </a:r>
            <a:r>
              <a:rPr lang="de-CH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83577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4ED822A-D75A-4B81-81A9-8999C2AA0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>
                <a:solidFill>
                  <a:srgbClr val="FFFF00"/>
                </a:solidFill>
              </a:rPr>
              <a:t>What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is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value</a:t>
            </a:r>
            <a:r>
              <a:rPr lang="de-CH" dirty="0">
                <a:solidFill>
                  <a:srgbClr val="FFFF00"/>
                </a:solidFill>
              </a:rPr>
              <a:t> of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sensations</a:t>
            </a:r>
            <a:r>
              <a:rPr lang="de-CH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B2E7EDC5-2ED9-4819-A722-2830839D8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	</a:t>
            </a:r>
          </a:p>
          <a:p>
            <a:pPr marL="0" indent="0">
              <a:buNone/>
            </a:pPr>
            <a:r>
              <a:rPr lang="de-CH" dirty="0"/>
              <a:t>	Drawing, </a:t>
            </a:r>
            <a:r>
              <a:rPr lang="de-CH" dirty="0" err="1"/>
              <a:t>bruised</a:t>
            </a:r>
            <a:r>
              <a:rPr lang="de-CH" dirty="0"/>
              <a:t>, </a:t>
            </a:r>
            <a:r>
              <a:rPr lang="de-CH" dirty="0" err="1"/>
              <a:t>beating</a:t>
            </a:r>
            <a:r>
              <a:rPr lang="de-CH" dirty="0"/>
              <a:t>, </a:t>
            </a:r>
            <a:r>
              <a:rPr lang="de-CH" dirty="0" err="1"/>
              <a:t>paralytic</a:t>
            </a:r>
            <a:r>
              <a:rPr lang="de-CH" dirty="0"/>
              <a:t> </a:t>
            </a:r>
            <a:r>
              <a:rPr lang="de-CH" dirty="0" err="1"/>
              <a:t>pain</a:t>
            </a:r>
            <a:endParaRPr lang="de-CH" dirty="0"/>
          </a:p>
          <a:p>
            <a:pPr marL="0" indent="0">
              <a:buNone/>
            </a:pPr>
            <a:r>
              <a:rPr lang="de-CH" dirty="0"/>
              <a:t>	</a:t>
            </a:r>
            <a:r>
              <a:rPr lang="de-CH" dirty="0" err="1"/>
              <a:t>Sensitivity</a:t>
            </a:r>
            <a:r>
              <a:rPr lang="de-CH" dirty="0"/>
              <a:t> of </a:t>
            </a:r>
            <a:r>
              <a:rPr lang="de-CH" dirty="0" err="1"/>
              <a:t>periostum</a:t>
            </a:r>
            <a:r>
              <a:rPr lang="de-CH" dirty="0"/>
              <a:t>, </a:t>
            </a:r>
            <a:r>
              <a:rPr lang="de-CH" dirty="0" err="1"/>
              <a:t>Tingling</a:t>
            </a: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5090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4014F08-98A6-4DCA-B433-1F277EFB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xmlns="" id="{039F0435-3B7B-48DA-BBB1-5E0372C7F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38" t="18749" r="36956" b="25994"/>
          <a:stretch/>
        </p:blipFill>
        <p:spPr>
          <a:xfrm>
            <a:off x="309562" y="49803"/>
            <a:ext cx="11572875" cy="68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15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29012EC-7F21-41A7-912E-DF03796E2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Effect</a:t>
            </a:r>
            <a:r>
              <a:rPr lang="de-CH" dirty="0"/>
              <a:t> of </a:t>
            </a:r>
            <a:r>
              <a:rPr lang="de-CH" dirty="0" err="1"/>
              <a:t>Sensations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45DB2AA5-1EC1-4891-9613-05796D1F5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/>
              <a:t>Without</a:t>
            </a:r>
            <a:r>
              <a:rPr lang="de-CH" dirty="0"/>
              <a:t> </a:t>
            </a:r>
            <a:r>
              <a:rPr lang="de-CH" dirty="0" err="1"/>
              <a:t>sensations</a:t>
            </a:r>
            <a:r>
              <a:rPr lang="de-CH" dirty="0"/>
              <a:t>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four</a:t>
            </a:r>
            <a:r>
              <a:rPr lang="de-CH" dirty="0"/>
              <a:t> </a:t>
            </a:r>
            <a:r>
              <a:rPr lang="de-CH" dirty="0" err="1"/>
              <a:t>favorite</a:t>
            </a:r>
            <a:r>
              <a:rPr lang="de-CH" dirty="0"/>
              <a:t> </a:t>
            </a:r>
            <a:r>
              <a:rPr lang="de-CH" dirty="0" err="1"/>
              <a:t>remedies</a:t>
            </a:r>
            <a:r>
              <a:rPr lang="de-CH" dirty="0"/>
              <a:t>.</a:t>
            </a:r>
          </a:p>
          <a:p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sensations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differential </a:t>
            </a:r>
            <a:r>
              <a:rPr lang="de-CH" dirty="0" err="1"/>
              <a:t>diagnosis</a:t>
            </a:r>
            <a:r>
              <a:rPr lang="de-CH" dirty="0"/>
              <a:t> </a:t>
            </a:r>
            <a:r>
              <a:rPr lang="de-CH" dirty="0" err="1"/>
              <a:t>gets</a:t>
            </a:r>
            <a:r>
              <a:rPr lang="de-CH" dirty="0"/>
              <a:t> </a:t>
            </a:r>
            <a:r>
              <a:rPr lang="de-CH" dirty="0" err="1"/>
              <a:t>unclear</a:t>
            </a:r>
            <a:r>
              <a:rPr lang="de-CH" dirty="0"/>
              <a:t>,</a:t>
            </a:r>
          </a:p>
          <a:p>
            <a:pPr marL="0" indent="0">
              <a:buNone/>
            </a:pPr>
            <a:r>
              <a:rPr lang="de-CH" dirty="0"/>
              <a:t>   but </a:t>
            </a:r>
            <a:r>
              <a:rPr lang="de-CH" dirty="0" err="1"/>
              <a:t>favors</a:t>
            </a:r>
            <a:r>
              <a:rPr lang="de-CH" dirty="0"/>
              <a:t> Magnesium </a:t>
            </a:r>
            <a:r>
              <a:rPr lang="de-CH" dirty="0" err="1"/>
              <a:t>carb</a:t>
            </a:r>
            <a:r>
              <a:rPr lang="de-CH" dirty="0"/>
              <a:t>.</a:t>
            </a:r>
          </a:p>
          <a:p>
            <a:r>
              <a:rPr lang="de-CH" dirty="0"/>
              <a:t>The </a:t>
            </a:r>
            <a:r>
              <a:rPr lang="de-CH" dirty="0" err="1"/>
              <a:t>other</a:t>
            </a:r>
            <a:r>
              <a:rPr lang="de-CH" dirty="0"/>
              <a:t> </a:t>
            </a:r>
            <a:r>
              <a:rPr lang="de-CH" dirty="0" err="1"/>
              <a:t>remedies</a:t>
            </a:r>
            <a:r>
              <a:rPr lang="de-CH" dirty="0"/>
              <a:t>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had</a:t>
            </a:r>
            <a:r>
              <a:rPr lang="de-CH" dirty="0"/>
              <a:t> </a:t>
            </a:r>
            <a:r>
              <a:rPr lang="de-CH" dirty="0" err="1"/>
              <a:t>before</a:t>
            </a:r>
            <a:r>
              <a:rPr lang="de-CH" dirty="0"/>
              <a:t> fade </a:t>
            </a:r>
            <a:r>
              <a:rPr lang="de-CH" dirty="0" err="1"/>
              <a:t>into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background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54307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62A64AB-2F73-4D50-B1B3-2468842B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solidFill>
                  <a:srgbClr val="FFFF00"/>
                </a:solidFill>
              </a:rPr>
              <a:t>Materia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medica-Comparison</a:t>
            </a:r>
            <a:r>
              <a:rPr lang="de-CH" dirty="0">
                <a:solidFill>
                  <a:srgbClr val="FFFF00"/>
                </a:solidFill>
              </a:rPr>
              <a:t> (GS)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52E83B85-0681-4250-A365-10BD421A8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 sz="2800" b="0" dirty="0">
                <a:solidFill>
                  <a:srgbClr val="FFFF00"/>
                </a:solidFill>
              </a:rPr>
              <a:t>Magnesium </a:t>
            </a:r>
            <a:r>
              <a:rPr lang="de-CH" sz="2800" b="0" dirty="0" err="1">
                <a:solidFill>
                  <a:srgbClr val="FFFF00"/>
                </a:solidFill>
              </a:rPr>
              <a:t>carbonicum</a:t>
            </a:r>
            <a:endParaRPr lang="de-CH" sz="2800" b="0" dirty="0">
              <a:solidFill>
                <a:srgbClr val="FFFF00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D0FBAC65-5B16-432A-A46E-A43F0441DE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CH" sz="2400" dirty="0"/>
              <a:t>(Nothing, </a:t>
            </a:r>
            <a:r>
              <a:rPr lang="de-CH" sz="2400" dirty="0" err="1"/>
              <a:t>that</a:t>
            </a:r>
            <a:r>
              <a:rPr lang="de-CH" sz="2400" dirty="0"/>
              <a:t> </a:t>
            </a:r>
            <a:r>
              <a:rPr lang="de-CH" sz="2400" dirty="0" err="1"/>
              <a:t>correspond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the</a:t>
            </a:r>
            <a:r>
              <a:rPr lang="de-CH" sz="2400" dirty="0"/>
              <a:t> </a:t>
            </a:r>
            <a:r>
              <a:rPr lang="de-CH" sz="2400" dirty="0" err="1"/>
              <a:t>patients</a:t>
            </a:r>
            <a:r>
              <a:rPr lang="de-CH" sz="2400" dirty="0"/>
              <a:t> </a:t>
            </a:r>
            <a:r>
              <a:rPr lang="de-CH" sz="2400" dirty="0" err="1"/>
              <a:t>symptoms</a:t>
            </a:r>
            <a:r>
              <a:rPr lang="de-CH" sz="2400" dirty="0"/>
              <a:t>).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E15FF40D-0EB6-47BD-A4B4-880E1F329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de-CH" sz="2800" b="0" dirty="0">
                <a:solidFill>
                  <a:srgbClr val="FFFF00"/>
                </a:solidFill>
              </a:rPr>
              <a:t>Rhododendron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C23E0E66-D5A9-4BDC-883E-22B9D7B9FD4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de-CH" sz="2400" i="1" dirty="0"/>
              <a:t>Pain </a:t>
            </a:r>
            <a:r>
              <a:rPr lang="de-CH" sz="2400" i="1" dirty="0" err="1"/>
              <a:t>as</a:t>
            </a:r>
            <a:r>
              <a:rPr lang="de-CH" sz="2400" i="1" dirty="0"/>
              <a:t> </a:t>
            </a:r>
            <a:r>
              <a:rPr lang="de-CH" sz="2400" i="1" dirty="0" err="1"/>
              <a:t>if</a:t>
            </a:r>
            <a:r>
              <a:rPr lang="de-CH" sz="2400" i="1" dirty="0"/>
              <a:t> </a:t>
            </a:r>
            <a:r>
              <a:rPr lang="de-CH" sz="2400" i="1" dirty="0" err="1"/>
              <a:t>sprained</a:t>
            </a:r>
            <a:r>
              <a:rPr lang="de-CH" sz="2400" i="1" dirty="0"/>
              <a:t> in </a:t>
            </a:r>
            <a:r>
              <a:rPr lang="de-CH" sz="2400" i="1" dirty="0" err="1"/>
              <a:t>right</a:t>
            </a:r>
            <a:r>
              <a:rPr lang="de-CH" sz="2400" i="1" dirty="0"/>
              <a:t> </a:t>
            </a:r>
            <a:r>
              <a:rPr lang="de-CH" sz="2400" i="1" dirty="0" err="1"/>
              <a:t>wrist</a:t>
            </a:r>
            <a:r>
              <a:rPr lang="de-CH" sz="2400" i="1" dirty="0"/>
              <a:t> </a:t>
            </a:r>
            <a:r>
              <a:rPr lang="de-CH" sz="2400" i="1" dirty="0" err="1"/>
              <a:t>joint</a:t>
            </a:r>
            <a:r>
              <a:rPr lang="de-CH" sz="2400" i="1" dirty="0"/>
              <a:t>, &lt; </a:t>
            </a:r>
            <a:r>
              <a:rPr lang="de-CH" sz="2400" i="1" dirty="0" err="1"/>
              <a:t>when</a:t>
            </a:r>
            <a:r>
              <a:rPr lang="de-CH" sz="2400" i="1" dirty="0"/>
              <a:t> at </a:t>
            </a:r>
            <a:r>
              <a:rPr lang="de-CH" sz="2400" i="1" dirty="0" err="1"/>
              <a:t>rest</a:t>
            </a:r>
            <a:r>
              <a:rPr lang="de-CH" sz="2400" i="1" dirty="0"/>
              <a:t> and in </a:t>
            </a:r>
            <a:r>
              <a:rPr lang="de-CH" sz="2400" i="1" dirty="0" err="1"/>
              <a:t>rough</a:t>
            </a:r>
            <a:r>
              <a:rPr lang="de-CH" sz="2400" i="1" dirty="0"/>
              <a:t> </a:t>
            </a:r>
            <a:r>
              <a:rPr lang="de-CH" sz="2400" i="1" dirty="0" err="1"/>
              <a:t>weather</a:t>
            </a:r>
            <a:r>
              <a:rPr lang="de-CH" sz="2400" i="1" dirty="0"/>
              <a:t>.</a:t>
            </a:r>
            <a:endParaRPr lang="de-CH" sz="2400" dirty="0"/>
          </a:p>
          <a:p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6430186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62A64AB-2F73-4D50-B1B3-2468842B1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solidFill>
                  <a:srgbClr val="FFFF00"/>
                </a:solidFill>
              </a:rPr>
              <a:t>Materia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medica-Comparison</a:t>
            </a:r>
            <a:r>
              <a:rPr lang="de-CH" dirty="0">
                <a:solidFill>
                  <a:srgbClr val="FFFF00"/>
                </a:solidFill>
              </a:rPr>
              <a:t> (GS)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E15FF40D-0EB6-47BD-A4B4-880E1F329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de-CH" sz="2800" b="0" dirty="0">
              <a:solidFill>
                <a:srgbClr val="FFFF00"/>
              </a:solidFill>
            </a:endParaRPr>
          </a:p>
          <a:p>
            <a:r>
              <a:rPr lang="de-CH" sz="2800" b="0" dirty="0" err="1">
                <a:solidFill>
                  <a:srgbClr val="FFFF00"/>
                </a:solidFill>
              </a:rPr>
              <a:t>Nux</a:t>
            </a:r>
            <a:r>
              <a:rPr lang="de-CH" sz="2800" b="0" dirty="0">
                <a:solidFill>
                  <a:srgbClr val="FFFF00"/>
                </a:solidFill>
              </a:rPr>
              <a:t> </a:t>
            </a:r>
            <a:r>
              <a:rPr lang="de-CH" sz="2800" b="0" dirty="0" err="1">
                <a:solidFill>
                  <a:srgbClr val="FFFF00"/>
                </a:solidFill>
              </a:rPr>
              <a:t>moschata</a:t>
            </a:r>
            <a:endParaRPr lang="de-CH" sz="2800" b="0" dirty="0">
              <a:solidFill>
                <a:srgbClr val="FFFF00"/>
              </a:solidFill>
            </a:endParaRPr>
          </a:p>
          <a:p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52E83B85-0681-4250-A365-10BD421A82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CH" sz="2400" i="1" dirty="0" err="1"/>
              <a:t>Numbness</a:t>
            </a:r>
            <a:r>
              <a:rPr lang="de-CH" sz="2400" i="1" dirty="0"/>
              <a:t> and </a:t>
            </a:r>
            <a:r>
              <a:rPr lang="de-CH" sz="2400" i="1" dirty="0" err="1"/>
              <a:t>fullness</a:t>
            </a:r>
            <a:r>
              <a:rPr lang="de-CH" sz="2400" i="1" dirty="0"/>
              <a:t> of </a:t>
            </a:r>
            <a:r>
              <a:rPr lang="de-CH" sz="2400" i="1" dirty="0" err="1"/>
              <a:t>hands</a:t>
            </a:r>
            <a:r>
              <a:rPr lang="de-CH" sz="2400" i="1" dirty="0"/>
              <a:t>, in </a:t>
            </a:r>
            <a:r>
              <a:rPr lang="de-CH" sz="2400" i="1" dirty="0" err="1"/>
              <a:t>evening</a:t>
            </a:r>
            <a:r>
              <a:rPr lang="de-CH" sz="2400" i="1" dirty="0"/>
              <a:t>, </a:t>
            </a:r>
            <a:r>
              <a:rPr lang="de-CH" sz="2400" i="1" dirty="0" err="1"/>
              <a:t>trembling</a:t>
            </a:r>
            <a:r>
              <a:rPr lang="de-CH" sz="2400" i="1" dirty="0"/>
              <a:t> and </a:t>
            </a:r>
            <a:r>
              <a:rPr lang="de-CH" sz="2400" i="1" dirty="0" err="1"/>
              <a:t>weakness</a:t>
            </a:r>
            <a:r>
              <a:rPr lang="de-CH" sz="2400" i="1" dirty="0"/>
              <a:t> of </a:t>
            </a:r>
            <a:r>
              <a:rPr lang="de-CH" sz="2400" i="1" dirty="0" err="1"/>
              <a:t>hands</a:t>
            </a:r>
            <a:r>
              <a:rPr lang="de-CH" sz="2400" i="1" dirty="0"/>
              <a:t>.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F0AAFDF7-DD30-46E6-BE82-15AF72AF0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de-CH" sz="2800" b="0" dirty="0" err="1">
                <a:solidFill>
                  <a:srgbClr val="FFFF00"/>
                </a:solidFill>
              </a:rPr>
              <a:t>Agaricus</a:t>
            </a:r>
            <a:endParaRPr lang="de-CH" sz="2800" b="0" dirty="0">
              <a:solidFill>
                <a:srgbClr val="FFFF0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A0910865-2E49-4414-ACA6-736D3E310A3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de-CH" sz="2400" i="1" dirty="0" err="1"/>
              <a:t>Tearing</a:t>
            </a:r>
            <a:r>
              <a:rPr lang="de-CH" sz="2400" i="1" dirty="0"/>
              <a:t> in </a:t>
            </a:r>
            <a:r>
              <a:rPr lang="de-CH" sz="2400" i="1" dirty="0" err="1"/>
              <a:t>upper</a:t>
            </a:r>
            <a:r>
              <a:rPr lang="de-CH" sz="2400" i="1" dirty="0"/>
              <a:t> arm.</a:t>
            </a:r>
          </a:p>
          <a:p>
            <a:r>
              <a:rPr lang="de-CH" sz="2400" i="1" dirty="0"/>
              <a:t>Burning </a:t>
            </a:r>
            <a:r>
              <a:rPr lang="de-CH" sz="2400" i="1" dirty="0" err="1"/>
              <a:t>sore</a:t>
            </a:r>
            <a:r>
              <a:rPr lang="de-CH" sz="2400" i="1" dirty="0"/>
              <a:t> </a:t>
            </a:r>
            <a:r>
              <a:rPr lang="de-CH" sz="2400" i="1" dirty="0" err="1"/>
              <a:t>pain</a:t>
            </a:r>
            <a:r>
              <a:rPr lang="de-CH" sz="2400" i="1" dirty="0"/>
              <a:t> in </a:t>
            </a:r>
            <a:r>
              <a:rPr lang="de-CH" sz="2400" i="1" dirty="0" err="1"/>
              <a:t>skin</a:t>
            </a:r>
            <a:r>
              <a:rPr lang="de-CH" sz="2400" i="1" dirty="0"/>
              <a:t> of </a:t>
            </a:r>
            <a:r>
              <a:rPr lang="de-CH" sz="2400" i="1" dirty="0" err="1"/>
              <a:t>right</a:t>
            </a:r>
            <a:r>
              <a:rPr lang="de-CH" sz="2400" i="1" dirty="0"/>
              <a:t> </a:t>
            </a:r>
            <a:r>
              <a:rPr lang="de-CH" sz="2400" i="1" dirty="0" err="1"/>
              <a:t>hand</a:t>
            </a:r>
            <a:r>
              <a:rPr lang="de-CH" sz="2400" i="1" dirty="0"/>
              <a:t> </a:t>
            </a:r>
            <a:r>
              <a:rPr lang="de-CH" sz="2400" i="1" dirty="0" err="1"/>
              <a:t>from</a:t>
            </a:r>
            <a:r>
              <a:rPr lang="de-CH" sz="2400" i="1" dirty="0"/>
              <a:t> </a:t>
            </a:r>
            <a:r>
              <a:rPr lang="de-CH" sz="2400" i="1" dirty="0" err="1"/>
              <a:t>wrist</a:t>
            </a:r>
            <a:r>
              <a:rPr lang="de-CH" sz="2400" i="1" dirty="0"/>
              <a:t> </a:t>
            </a:r>
            <a:r>
              <a:rPr lang="de-CH" sz="2400" i="1" dirty="0" err="1"/>
              <a:t>to</a:t>
            </a:r>
            <a:r>
              <a:rPr lang="de-CH" sz="2400" i="1" dirty="0"/>
              <a:t> </a:t>
            </a:r>
            <a:r>
              <a:rPr lang="de-CH" sz="2400" i="1" dirty="0" err="1"/>
              <a:t>thumb</a:t>
            </a:r>
            <a:r>
              <a:rPr lang="de-CH" sz="2400" i="1" dirty="0"/>
              <a:t> and </a:t>
            </a:r>
            <a:r>
              <a:rPr lang="de-CH" sz="2400" i="1" dirty="0" err="1"/>
              <a:t>index</a:t>
            </a:r>
            <a:r>
              <a:rPr lang="de-CH" sz="2400" i="1" dirty="0"/>
              <a:t> </a:t>
            </a:r>
            <a:r>
              <a:rPr lang="de-CH" sz="2400" i="1" dirty="0" err="1"/>
              <a:t>finger</a:t>
            </a:r>
            <a:r>
              <a:rPr lang="de-CH" sz="2400" i="1" dirty="0"/>
              <a:t>. </a:t>
            </a:r>
            <a:r>
              <a:rPr lang="de-CH" sz="2400" i="1" dirty="0" err="1"/>
              <a:t>Slightes</a:t>
            </a:r>
            <a:r>
              <a:rPr lang="de-CH" sz="2400" i="1" dirty="0"/>
              <a:t> </a:t>
            </a:r>
            <a:r>
              <a:rPr lang="de-CH" sz="2400" i="1" dirty="0" err="1"/>
              <a:t>touch</a:t>
            </a:r>
            <a:r>
              <a:rPr lang="de-CH" sz="2400" i="1" dirty="0"/>
              <a:t> </a:t>
            </a:r>
            <a:r>
              <a:rPr lang="de-CH" sz="2400" i="1" dirty="0" err="1"/>
              <a:t>with</a:t>
            </a:r>
            <a:r>
              <a:rPr lang="de-CH" sz="2400" i="1" dirty="0"/>
              <a:t> </a:t>
            </a:r>
            <a:r>
              <a:rPr lang="de-CH" sz="2400" i="1" dirty="0" err="1"/>
              <a:t>finger</a:t>
            </a:r>
            <a:r>
              <a:rPr lang="de-CH" sz="2400" i="1" dirty="0"/>
              <a:t> </a:t>
            </a:r>
            <a:r>
              <a:rPr lang="de-CH" sz="2400" i="1" dirty="0" err="1"/>
              <a:t>is</a:t>
            </a:r>
            <a:r>
              <a:rPr lang="de-CH" sz="2400" i="1" dirty="0"/>
              <a:t> </a:t>
            </a:r>
            <a:r>
              <a:rPr lang="de-CH" sz="2400" i="1" dirty="0" err="1"/>
              <a:t>painful</a:t>
            </a:r>
            <a:r>
              <a:rPr lang="de-CH" sz="2400" i="1" dirty="0"/>
              <a:t>.</a:t>
            </a:r>
          </a:p>
          <a:p>
            <a:r>
              <a:rPr lang="de-CH" sz="2400" i="1" dirty="0"/>
              <a:t>Right </a:t>
            </a:r>
            <a:r>
              <a:rPr lang="de-CH" sz="2400" i="1" dirty="0" err="1"/>
              <a:t>hand</a:t>
            </a:r>
            <a:r>
              <a:rPr lang="de-CH" sz="2400" i="1" dirty="0"/>
              <a:t> </a:t>
            </a:r>
            <a:r>
              <a:rPr lang="de-CH" sz="2400" i="1" dirty="0" err="1"/>
              <a:t>unsteady</a:t>
            </a:r>
            <a:r>
              <a:rPr lang="de-CH" sz="2400" i="1" dirty="0"/>
              <a:t> </a:t>
            </a:r>
            <a:r>
              <a:rPr lang="de-CH" sz="2400" i="1" dirty="0" err="1"/>
              <a:t>while</a:t>
            </a:r>
            <a:r>
              <a:rPr lang="de-CH" sz="2400" i="1" dirty="0"/>
              <a:t> </a:t>
            </a:r>
            <a:r>
              <a:rPr lang="de-CH" sz="2400" i="1" dirty="0" err="1"/>
              <a:t>writing</a:t>
            </a:r>
            <a:r>
              <a:rPr lang="de-CH" sz="2400" i="1" dirty="0"/>
              <a:t>. Arm </a:t>
            </a:r>
            <a:r>
              <a:rPr lang="de-CH" sz="2400" i="1" dirty="0" err="1"/>
              <a:t>feels</a:t>
            </a:r>
            <a:r>
              <a:rPr lang="de-CH" sz="2400" i="1" dirty="0"/>
              <a:t> </a:t>
            </a:r>
            <a:r>
              <a:rPr lang="de-CH" sz="2400" i="1" dirty="0" err="1"/>
              <a:t>paralyzed</a:t>
            </a:r>
            <a:r>
              <a:rPr lang="de-CH" sz="2400" i="1" dirty="0"/>
              <a:t> </a:t>
            </a:r>
            <a:r>
              <a:rPr lang="de-CH" sz="2400" i="1" dirty="0" err="1"/>
              <a:t>from</a:t>
            </a:r>
            <a:r>
              <a:rPr lang="de-CH" sz="2400" i="1" dirty="0"/>
              <a:t> </a:t>
            </a:r>
            <a:r>
              <a:rPr lang="de-CH" sz="2400" i="1" dirty="0" err="1"/>
              <a:t>much</a:t>
            </a:r>
            <a:r>
              <a:rPr lang="de-CH" sz="2400" i="1" dirty="0"/>
              <a:t> </a:t>
            </a:r>
            <a:r>
              <a:rPr lang="de-CH" sz="2400" i="1" dirty="0" err="1"/>
              <a:t>writing</a:t>
            </a:r>
            <a:r>
              <a:rPr lang="de-CH" sz="2400" i="1" dirty="0"/>
              <a:t>.</a:t>
            </a:r>
          </a:p>
          <a:p>
            <a:r>
              <a:rPr lang="de-CH" sz="2400" i="1" dirty="0" err="1"/>
              <a:t>Left</a:t>
            </a:r>
            <a:r>
              <a:rPr lang="de-CH" sz="2400" i="1" dirty="0"/>
              <a:t> </a:t>
            </a:r>
            <a:r>
              <a:rPr lang="de-CH" sz="2400" i="1" dirty="0" err="1"/>
              <a:t>hand</a:t>
            </a:r>
            <a:r>
              <a:rPr lang="de-CH" sz="2400" i="1" dirty="0"/>
              <a:t> </a:t>
            </a:r>
            <a:r>
              <a:rPr lang="de-CH" sz="2400" i="1" dirty="0" err="1"/>
              <a:t>up</a:t>
            </a:r>
            <a:r>
              <a:rPr lang="de-CH" sz="2400" i="1" dirty="0"/>
              <a:t> </a:t>
            </a:r>
            <a:r>
              <a:rPr lang="de-CH" sz="2400" i="1" dirty="0" err="1"/>
              <a:t>to</a:t>
            </a:r>
            <a:r>
              <a:rPr lang="de-CH" sz="2400" i="1" dirty="0"/>
              <a:t> </a:t>
            </a:r>
            <a:r>
              <a:rPr lang="de-CH" sz="2400" i="1" dirty="0" err="1"/>
              <a:t>forearm</a:t>
            </a:r>
            <a:r>
              <a:rPr lang="de-CH" sz="2400" i="1" dirty="0"/>
              <a:t> </a:t>
            </a:r>
            <a:r>
              <a:rPr lang="de-CH" sz="2400" i="1" dirty="0" err="1"/>
              <a:t>asleep</a:t>
            </a:r>
            <a:r>
              <a:rPr lang="de-CH" sz="2400" i="1" dirty="0"/>
              <a:t> at </a:t>
            </a:r>
            <a:r>
              <a:rPr lang="de-CH" sz="2400" i="1" dirty="0" err="1"/>
              <a:t>night</a:t>
            </a:r>
            <a:r>
              <a:rPr lang="de-CH" sz="2400" i="1" dirty="0"/>
              <a:t> in </a:t>
            </a:r>
            <a:r>
              <a:rPr lang="de-CH" sz="2400" i="1" dirty="0" err="1"/>
              <a:t>bed</a:t>
            </a:r>
            <a:r>
              <a:rPr lang="de-CH" sz="2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38863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24E9A2BD-2E4D-4DC2-9B89-5CC2E17D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477"/>
          </a:xfrm>
        </p:spPr>
        <p:txBody>
          <a:bodyPr>
            <a:normAutofit fontScale="90000"/>
          </a:bodyPr>
          <a:lstStyle/>
          <a:p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xmlns="" id="{0DF63D09-AE66-4CCD-9D69-5E80805F0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69" y="323"/>
            <a:ext cx="8639421" cy="6781153"/>
          </a:xfrm>
        </p:spPr>
      </p:pic>
    </p:spTree>
    <p:extLst>
      <p:ext uri="{BB962C8B-B14F-4D97-AF65-F5344CB8AC3E}">
        <p14:creationId xmlns:p14="http://schemas.microsoft.com/office/powerpoint/2010/main" val="641755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834CD65-D8D0-4B14-B360-57174FF20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err="1">
                <a:solidFill>
                  <a:srgbClr val="FFFF00"/>
                </a:solidFill>
              </a:rPr>
              <a:t>Diagnoses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C053A60-875A-4FB7-B86A-2168AC68C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7837"/>
            <a:ext cx="10515600" cy="4689126"/>
          </a:xfrm>
        </p:spPr>
        <p:txBody>
          <a:bodyPr>
            <a:normAutofit lnSpcReduction="10000"/>
          </a:bodyPr>
          <a:lstStyle/>
          <a:p>
            <a:r>
              <a:rPr lang="de-CH" sz="2400" dirty="0" err="1"/>
              <a:t>Severe</a:t>
            </a:r>
            <a:r>
              <a:rPr lang="de-CH" sz="2400" dirty="0"/>
              <a:t> </a:t>
            </a:r>
            <a:r>
              <a:rPr lang="de-CH" sz="2400" dirty="0" err="1"/>
              <a:t>muscle</a:t>
            </a:r>
            <a:r>
              <a:rPr lang="de-CH" sz="2400" dirty="0"/>
              <a:t> </a:t>
            </a:r>
            <a:r>
              <a:rPr lang="de-CH" sz="2400" dirty="0" err="1"/>
              <a:t>hypotonia</a:t>
            </a:r>
            <a:r>
              <a:rPr lang="de-CH" sz="2400" dirty="0"/>
              <a:t> and </a:t>
            </a:r>
            <a:r>
              <a:rPr lang="de-CH" sz="2400" dirty="0" err="1"/>
              <a:t>ataxia</a:t>
            </a:r>
            <a:r>
              <a:rPr lang="de-CH" sz="2400" dirty="0"/>
              <a:t> of </a:t>
            </a:r>
            <a:r>
              <a:rPr lang="de-CH" sz="2400" dirty="0" err="1"/>
              <a:t>trunc</a:t>
            </a:r>
            <a:endParaRPr lang="de-CH" sz="2400" dirty="0"/>
          </a:p>
          <a:p>
            <a:r>
              <a:rPr lang="de-CH" sz="2400" dirty="0" err="1"/>
              <a:t>Perception</a:t>
            </a:r>
            <a:r>
              <a:rPr lang="de-CH" sz="2400" dirty="0"/>
              <a:t> </a:t>
            </a:r>
            <a:r>
              <a:rPr lang="de-CH" sz="2400" dirty="0" err="1"/>
              <a:t>disorders</a:t>
            </a:r>
            <a:endParaRPr lang="de-CH" sz="2400" dirty="0"/>
          </a:p>
          <a:p>
            <a:r>
              <a:rPr lang="de-CH" sz="2400" dirty="0" err="1"/>
              <a:t>Delayed</a:t>
            </a:r>
            <a:r>
              <a:rPr lang="de-CH" sz="2400" dirty="0"/>
              <a:t> psychomotor </a:t>
            </a:r>
            <a:r>
              <a:rPr lang="de-CH" sz="2400" dirty="0" err="1"/>
              <a:t>development</a:t>
            </a:r>
            <a:endParaRPr lang="de-CH" sz="2400" dirty="0"/>
          </a:p>
          <a:p>
            <a:r>
              <a:rPr lang="de-CH" sz="2400" dirty="0"/>
              <a:t>Oral </a:t>
            </a:r>
            <a:r>
              <a:rPr lang="de-CH" sz="2400" dirty="0" err="1"/>
              <a:t>hypersensitivity</a:t>
            </a:r>
            <a:endParaRPr lang="de-CH" sz="2400" dirty="0"/>
          </a:p>
          <a:p>
            <a:r>
              <a:rPr lang="de-CH" sz="2400" dirty="0"/>
              <a:t>Sleep </a:t>
            </a:r>
            <a:r>
              <a:rPr lang="de-CH" sz="2400" dirty="0" err="1"/>
              <a:t>disorder</a:t>
            </a:r>
            <a:endParaRPr lang="de-CH" sz="2400" dirty="0"/>
          </a:p>
          <a:p>
            <a:r>
              <a:rPr lang="de-CH" sz="2400" dirty="0" err="1"/>
              <a:t>Failure</a:t>
            </a:r>
            <a:r>
              <a:rPr lang="de-CH" sz="2400" dirty="0"/>
              <a:t> </a:t>
            </a:r>
            <a:r>
              <a:rPr lang="de-CH" sz="2400" dirty="0" err="1"/>
              <a:t>to</a:t>
            </a:r>
            <a:r>
              <a:rPr lang="de-CH" sz="2400" dirty="0"/>
              <a:t> </a:t>
            </a:r>
            <a:r>
              <a:rPr lang="de-CH" sz="2400" dirty="0" err="1"/>
              <a:t>thrive</a:t>
            </a:r>
            <a:r>
              <a:rPr lang="de-CH" sz="2400" dirty="0"/>
              <a:t> (</a:t>
            </a:r>
            <a:r>
              <a:rPr lang="de-CH" sz="2400" dirty="0" err="1"/>
              <a:t>weight</a:t>
            </a:r>
            <a:r>
              <a:rPr lang="de-CH" sz="2400" dirty="0"/>
              <a:t> </a:t>
            </a:r>
            <a:r>
              <a:rPr lang="de-CH" sz="2400" dirty="0" err="1"/>
              <a:t>gain</a:t>
            </a:r>
            <a:r>
              <a:rPr lang="de-CH" sz="2400" dirty="0"/>
              <a:t> </a:t>
            </a:r>
            <a:r>
              <a:rPr lang="de-CH" sz="2400" dirty="0" err="1"/>
              <a:t>too</a:t>
            </a:r>
            <a:r>
              <a:rPr lang="de-CH" sz="2400" dirty="0"/>
              <a:t> </a:t>
            </a:r>
            <a:r>
              <a:rPr lang="de-CH" sz="2400" dirty="0" err="1"/>
              <a:t>low</a:t>
            </a:r>
            <a:r>
              <a:rPr lang="de-CH" sz="2400" dirty="0"/>
              <a:t> </a:t>
            </a:r>
            <a:r>
              <a:rPr lang="de-CH" sz="2400" dirty="0" err="1"/>
              <a:t>for</a:t>
            </a:r>
            <a:r>
              <a:rPr lang="de-CH" sz="2400" dirty="0"/>
              <a:t> </a:t>
            </a:r>
            <a:r>
              <a:rPr lang="de-CH" sz="2400" dirty="0" err="1"/>
              <a:t>age</a:t>
            </a:r>
            <a:r>
              <a:rPr lang="de-CH" sz="2400" dirty="0"/>
              <a:t>)</a:t>
            </a:r>
            <a:endParaRPr lang="de-CH" dirty="0"/>
          </a:p>
          <a:p>
            <a:pPr marL="0" indent="0">
              <a:buNone/>
            </a:pPr>
            <a:r>
              <a:rPr lang="de-CH" sz="4400" dirty="0" err="1">
                <a:solidFill>
                  <a:srgbClr val="FFFF00"/>
                </a:solidFill>
                <a:latin typeface="+mj-lt"/>
              </a:rPr>
              <a:t>Procedure</a:t>
            </a:r>
            <a:endParaRPr lang="de-CH" sz="4400" dirty="0">
              <a:solidFill>
                <a:srgbClr val="FFFF00"/>
              </a:solidFill>
              <a:latin typeface="+mj-lt"/>
            </a:endParaRPr>
          </a:p>
          <a:p>
            <a:r>
              <a:rPr lang="de-CH" sz="2400" dirty="0"/>
              <a:t>Determination of </a:t>
            </a:r>
            <a:r>
              <a:rPr lang="de-CH" sz="2400" dirty="0" err="1"/>
              <a:t>homeopathic</a:t>
            </a:r>
            <a:r>
              <a:rPr lang="de-CH" sz="2400" dirty="0"/>
              <a:t> </a:t>
            </a:r>
            <a:r>
              <a:rPr lang="de-CH" sz="2400" dirty="0" err="1"/>
              <a:t>remedy</a:t>
            </a:r>
            <a:endParaRPr lang="de-CH" sz="2400" dirty="0"/>
          </a:p>
          <a:p>
            <a:r>
              <a:rPr lang="de-CH" sz="2400" dirty="0"/>
              <a:t>Handling </a:t>
            </a:r>
            <a:r>
              <a:rPr lang="de-CH" sz="2400" dirty="0" err="1"/>
              <a:t>instruction</a:t>
            </a:r>
            <a:endParaRPr lang="de-CH" sz="2400" dirty="0"/>
          </a:p>
          <a:p>
            <a:r>
              <a:rPr lang="de-CH" sz="2400" dirty="0"/>
              <a:t>Oral </a:t>
            </a:r>
            <a:r>
              <a:rPr lang="de-CH" sz="2400" dirty="0" err="1"/>
              <a:t>desensitation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487566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FE85176-42A7-40FC-BB31-F1A74A53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solidFill>
                  <a:srgbClr val="FFFF00"/>
                </a:solidFill>
              </a:rPr>
              <a:t>Remedy</a:t>
            </a:r>
            <a:r>
              <a:rPr lang="de-CH" dirty="0">
                <a:solidFill>
                  <a:srgbClr val="FFFF00"/>
                </a:solidFill>
              </a:rPr>
              <a:t> and Progress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4733FF1-64FC-447C-B1FF-BDDD2EE06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dirty="0"/>
              <a:t>I </a:t>
            </a:r>
            <a:r>
              <a:rPr lang="de-CH" dirty="0" err="1"/>
              <a:t>decide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>
                <a:solidFill>
                  <a:srgbClr val="FFFF00"/>
                </a:solidFill>
              </a:rPr>
              <a:t>Rhododendron C 200</a:t>
            </a:r>
            <a:r>
              <a:rPr lang="de-CH" dirty="0"/>
              <a:t>, </a:t>
            </a:r>
            <a:r>
              <a:rPr lang="de-CH" dirty="0" err="1"/>
              <a:t>who’s</a:t>
            </a:r>
            <a:r>
              <a:rPr lang="de-CH" dirty="0"/>
              <a:t> </a:t>
            </a:r>
            <a:r>
              <a:rPr lang="de-CH" dirty="0" err="1"/>
              <a:t>genius</a:t>
            </a:r>
            <a:r>
              <a:rPr lang="de-CH" dirty="0"/>
              <a:t> </a:t>
            </a:r>
            <a:r>
              <a:rPr lang="de-CH" dirty="0" err="1"/>
              <a:t>seems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fit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patients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. And </a:t>
            </a:r>
            <a:r>
              <a:rPr lang="de-CH" dirty="0" err="1"/>
              <a:t>Mrs.</a:t>
            </a:r>
            <a:r>
              <a:rPr lang="de-CH" dirty="0"/>
              <a:t> S. </a:t>
            </a:r>
            <a:r>
              <a:rPr lang="de-CH" dirty="0" err="1"/>
              <a:t>receives</a:t>
            </a:r>
            <a:r>
              <a:rPr lang="de-CH" dirty="0"/>
              <a:t> a </a:t>
            </a:r>
            <a:r>
              <a:rPr lang="de-CH" dirty="0" err="1"/>
              <a:t>wrist</a:t>
            </a:r>
            <a:r>
              <a:rPr lang="de-CH" dirty="0"/>
              <a:t>-splint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night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After </a:t>
            </a:r>
            <a:r>
              <a:rPr lang="de-CH" dirty="0" err="1"/>
              <a:t>three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reports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pain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long</a:t>
            </a:r>
            <a:r>
              <a:rPr lang="de-CH" dirty="0"/>
              <a:t> </a:t>
            </a:r>
            <a:r>
              <a:rPr lang="de-CH" dirty="0" err="1"/>
              <a:t>as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does</a:t>
            </a:r>
            <a:r>
              <a:rPr lang="de-CH" dirty="0"/>
              <a:t> not </a:t>
            </a:r>
            <a:r>
              <a:rPr lang="de-CH" dirty="0" err="1"/>
              <a:t>work</a:t>
            </a:r>
            <a:r>
              <a:rPr lang="de-CH" dirty="0"/>
              <a:t>, but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work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pain</a:t>
            </a:r>
            <a:r>
              <a:rPr lang="de-CH" dirty="0"/>
              <a:t> </a:t>
            </a:r>
            <a:r>
              <a:rPr lang="de-CH" dirty="0" err="1"/>
              <a:t>returns</a:t>
            </a:r>
            <a:r>
              <a:rPr lang="de-CH" dirty="0"/>
              <a:t>.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receives</a:t>
            </a:r>
            <a:r>
              <a:rPr lang="de-CH" dirty="0"/>
              <a:t> </a:t>
            </a:r>
            <a:r>
              <a:rPr lang="de-CH" dirty="0" err="1"/>
              <a:t>now</a:t>
            </a:r>
            <a:r>
              <a:rPr lang="de-CH" dirty="0"/>
              <a:t> a dose of </a:t>
            </a:r>
            <a:r>
              <a:rPr lang="de-CH" dirty="0" err="1">
                <a:solidFill>
                  <a:srgbClr val="FFFF00"/>
                </a:solidFill>
              </a:rPr>
              <a:t>Agaricus</a:t>
            </a:r>
            <a:r>
              <a:rPr lang="de-CH" dirty="0">
                <a:solidFill>
                  <a:srgbClr val="FFFF00"/>
                </a:solidFill>
              </a:rPr>
              <a:t> C 200</a:t>
            </a:r>
            <a:r>
              <a:rPr lang="de-CH" dirty="0"/>
              <a:t>.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0436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EC767DB8-49C6-4200-B6F7-B1FCA471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>
              <a:solidFill>
                <a:srgbClr val="FFFF00"/>
              </a:solidFill>
            </a:endParaRP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xmlns="" id="{B4491CF2-180C-4B5B-868D-105E8C65C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0" y="752024"/>
            <a:ext cx="10511517" cy="549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284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ACBDDCF-56EB-4191-8CCA-FCBA1FF4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Further Progress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F63460D-3E76-4364-85E7-2C02ADF58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/>
              <a:t>Within</a:t>
            </a:r>
            <a:r>
              <a:rPr lang="de-CH" dirty="0"/>
              <a:t> 24 </a:t>
            </a:r>
            <a:r>
              <a:rPr lang="de-CH" dirty="0" err="1"/>
              <a:t>hours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wrist</a:t>
            </a:r>
            <a:r>
              <a:rPr lang="de-CH" dirty="0"/>
              <a:t> </a:t>
            </a:r>
            <a:r>
              <a:rPr lang="de-CH" dirty="0" err="1"/>
              <a:t>pain</a:t>
            </a:r>
            <a:r>
              <a:rPr lang="de-CH" dirty="0"/>
              <a:t> </a:t>
            </a:r>
            <a:r>
              <a:rPr lang="de-CH" dirty="0" err="1"/>
              <a:t>disappears</a:t>
            </a:r>
            <a:r>
              <a:rPr lang="de-CH" dirty="0"/>
              <a:t> and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resumes</a:t>
            </a:r>
            <a:r>
              <a:rPr lang="de-CH" dirty="0"/>
              <a:t> her </a:t>
            </a:r>
            <a:r>
              <a:rPr lang="de-CH" dirty="0" err="1"/>
              <a:t>work</a:t>
            </a:r>
            <a:r>
              <a:rPr lang="de-CH" dirty="0"/>
              <a:t>.</a:t>
            </a:r>
          </a:p>
          <a:p>
            <a:r>
              <a:rPr lang="de-CH" dirty="0"/>
              <a:t>After </a:t>
            </a:r>
            <a:r>
              <a:rPr lang="de-CH" dirty="0" err="1"/>
              <a:t>three</a:t>
            </a:r>
            <a:r>
              <a:rPr lang="de-CH" dirty="0"/>
              <a:t> </a:t>
            </a:r>
            <a:r>
              <a:rPr lang="de-CH" dirty="0" err="1"/>
              <a:t>weeks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rates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improvement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100 %. This </a:t>
            </a:r>
            <a:r>
              <a:rPr lang="de-CH" dirty="0" err="1"/>
              <a:t>lasts</a:t>
            </a:r>
            <a:r>
              <a:rPr lang="de-CH" dirty="0"/>
              <a:t> 18 </a:t>
            </a:r>
            <a:r>
              <a:rPr lang="de-CH" dirty="0" err="1"/>
              <a:t>months</a:t>
            </a:r>
            <a:r>
              <a:rPr lang="de-CH" dirty="0"/>
              <a:t>; </a:t>
            </a:r>
            <a:r>
              <a:rPr lang="de-CH" dirty="0" err="1"/>
              <a:t>then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a </a:t>
            </a:r>
            <a:r>
              <a:rPr lang="de-CH" dirty="0" err="1"/>
              <a:t>slight</a:t>
            </a:r>
            <a:r>
              <a:rPr lang="de-CH" dirty="0"/>
              <a:t> </a:t>
            </a:r>
            <a:r>
              <a:rPr lang="de-CH" dirty="0" err="1"/>
              <a:t>relapse</a:t>
            </a:r>
            <a:r>
              <a:rPr lang="de-CH" dirty="0"/>
              <a:t>, </a:t>
            </a:r>
            <a:r>
              <a:rPr lang="de-CH" dirty="0" err="1"/>
              <a:t>which</a:t>
            </a:r>
            <a:r>
              <a:rPr lang="de-CH" dirty="0"/>
              <a:t> </a:t>
            </a:r>
            <a:r>
              <a:rPr lang="de-CH" dirty="0" err="1"/>
              <a:t>disappears</a:t>
            </a:r>
            <a:r>
              <a:rPr lang="de-CH" dirty="0"/>
              <a:t> </a:t>
            </a:r>
            <a:r>
              <a:rPr lang="de-CH" dirty="0" err="1"/>
              <a:t>immediately</a:t>
            </a:r>
            <a:r>
              <a:rPr lang="de-CH" dirty="0"/>
              <a:t> after </a:t>
            </a:r>
            <a:r>
              <a:rPr lang="de-CH" dirty="0" err="1">
                <a:solidFill>
                  <a:srgbClr val="FFFF00"/>
                </a:solidFill>
              </a:rPr>
              <a:t>Agaricus</a:t>
            </a:r>
            <a:r>
              <a:rPr lang="de-CH" dirty="0">
                <a:solidFill>
                  <a:srgbClr val="FFFF00"/>
                </a:solidFill>
              </a:rPr>
              <a:t> M</a:t>
            </a:r>
            <a:r>
              <a:rPr lang="de-CH" dirty="0"/>
              <a:t>.</a:t>
            </a:r>
          </a:p>
          <a:p>
            <a:r>
              <a:rPr lang="de-CH" dirty="0" err="1"/>
              <a:t>Since</a:t>
            </a:r>
            <a:r>
              <a:rPr lang="de-CH" dirty="0"/>
              <a:t> </a:t>
            </a:r>
            <a:r>
              <a:rPr lang="de-CH" dirty="0" err="1"/>
              <a:t>then</a:t>
            </a:r>
            <a:r>
              <a:rPr lang="de-CH" dirty="0"/>
              <a:t> </a:t>
            </a:r>
            <a:r>
              <a:rPr lang="de-CH" dirty="0" err="1"/>
              <a:t>she</a:t>
            </a:r>
            <a:r>
              <a:rPr lang="de-CH" dirty="0"/>
              <a:t> </a:t>
            </a:r>
            <a:r>
              <a:rPr lang="de-CH" dirty="0" err="1"/>
              <a:t>has</a:t>
            </a:r>
            <a:r>
              <a:rPr lang="de-CH" dirty="0"/>
              <a:t> </a:t>
            </a: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problems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her </a:t>
            </a:r>
            <a:r>
              <a:rPr lang="de-CH" dirty="0" err="1"/>
              <a:t>carpal</a:t>
            </a:r>
            <a:r>
              <a:rPr lang="de-CH" dirty="0"/>
              <a:t> </a:t>
            </a:r>
            <a:r>
              <a:rPr lang="de-CH" dirty="0" err="1"/>
              <a:t>tunnel</a:t>
            </a:r>
            <a:r>
              <a:rPr lang="de-CH" dirty="0"/>
              <a:t>.</a:t>
            </a:r>
          </a:p>
          <a:p>
            <a:r>
              <a:rPr lang="de-CH" dirty="0"/>
              <a:t>Observation time: 10 </a:t>
            </a:r>
            <a:r>
              <a:rPr lang="de-CH" dirty="0" err="1"/>
              <a:t>years</a:t>
            </a:r>
            <a:r>
              <a:rPr lang="de-CH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374437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50932DA-5E70-427A-94D1-691396A8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Comment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F928CC4-F883-4554-867F-8A348E00D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The </a:t>
            </a:r>
            <a:r>
              <a:rPr lang="de-CH" dirty="0" err="1"/>
              <a:t>case</a:t>
            </a:r>
            <a:r>
              <a:rPr lang="de-CH" dirty="0"/>
              <a:t> </a:t>
            </a:r>
            <a:r>
              <a:rPr lang="de-CH" dirty="0" err="1"/>
              <a:t>shows</a:t>
            </a:r>
            <a:r>
              <a:rPr lang="de-CH" dirty="0"/>
              <a:t> </a:t>
            </a:r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>
                <a:solidFill>
                  <a:srgbClr val="FFFF00"/>
                </a:solidFill>
              </a:rPr>
              <a:t>sensations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can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obscure</a:t>
            </a:r>
            <a:r>
              <a:rPr lang="de-CH" dirty="0">
                <a:solidFill>
                  <a:srgbClr val="FFFF00"/>
                </a:solidFill>
              </a:rPr>
              <a:t> a </a:t>
            </a:r>
            <a:r>
              <a:rPr lang="de-CH" dirty="0" err="1">
                <a:solidFill>
                  <a:srgbClr val="FFFF00"/>
                </a:solidFill>
              </a:rPr>
              <a:t>repertorisation</a:t>
            </a:r>
            <a:r>
              <a:rPr lang="de-CH" dirty="0"/>
              <a:t>. Due </a:t>
            </a:r>
            <a:r>
              <a:rPr lang="de-CH" dirty="0" err="1"/>
              <a:t>to</a:t>
            </a:r>
            <a:r>
              <a:rPr lang="de-CH" dirty="0"/>
              <a:t> such </a:t>
            </a:r>
            <a:r>
              <a:rPr lang="de-CH" dirty="0" err="1"/>
              <a:t>experiences</a:t>
            </a:r>
            <a:r>
              <a:rPr lang="de-CH" dirty="0"/>
              <a:t>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defined</a:t>
            </a:r>
            <a:r>
              <a:rPr lang="de-CH" dirty="0"/>
              <a:t> </a:t>
            </a:r>
            <a:r>
              <a:rPr lang="de-CH" dirty="0" err="1"/>
              <a:t>reliability</a:t>
            </a:r>
            <a:r>
              <a:rPr lang="de-CH" dirty="0"/>
              <a:t> </a:t>
            </a:r>
            <a:r>
              <a:rPr lang="de-CH" dirty="0" err="1"/>
              <a:t>criteria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symptoms</a:t>
            </a:r>
            <a:r>
              <a:rPr lang="de-CH" dirty="0"/>
              <a:t>.</a:t>
            </a:r>
          </a:p>
          <a:p>
            <a:endParaRPr lang="de-CH" dirty="0"/>
          </a:p>
          <a:p>
            <a:r>
              <a:rPr lang="de-CH" dirty="0" err="1"/>
              <a:t>It</a:t>
            </a:r>
            <a:r>
              <a:rPr lang="de-CH" dirty="0"/>
              <a:t> also </a:t>
            </a:r>
            <a:r>
              <a:rPr lang="de-CH" dirty="0" err="1"/>
              <a:t>shows</a:t>
            </a:r>
            <a:r>
              <a:rPr lang="de-CH" dirty="0"/>
              <a:t> </a:t>
            </a:r>
            <a:r>
              <a:rPr lang="de-CH" dirty="0" err="1"/>
              <a:t>what</a:t>
            </a:r>
            <a:r>
              <a:rPr lang="de-CH" dirty="0"/>
              <a:t> </a:t>
            </a:r>
            <a:r>
              <a:rPr lang="de-CH" dirty="0" err="1"/>
              <a:t>happens</a:t>
            </a:r>
            <a:r>
              <a:rPr lang="de-CH" dirty="0"/>
              <a:t>, </a:t>
            </a:r>
            <a:r>
              <a:rPr lang="de-CH" dirty="0" err="1"/>
              <a:t>when</a:t>
            </a:r>
            <a:r>
              <a:rPr lang="de-CH" dirty="0"/>
              <a:t> </a:t>
            </a:r>
            <a:r>
              <a:rPr lang="de-CH" dirty="0" err="1"/>
              <a:t>we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a </a:t>
            </a:r>
            <a:r>
              <a:rPr lang="de-CH" dirty="0" err="1">
                <a:solidFill>
                  <a:srgbClr val="FFFF00"/>
                </a:solidFill>
              </a:rPr>
              <a:t>prejudice</a:t>
            </a:r>
            <a:r>
              <a:rPr lang="de-CH" dirty="0">
                <a:solidFill>
                  <a:srgbClr val="FFFF00"/>
                </a:solidFill>
              </a:rPr>
              <a:t> due </a:t>
            </a:r>
            <a:r>
              <a:rPr lang="de-CH" dirty="0" err="1">
                <a:solidFill>
                  <a:srgbClr val="FFFF00"/>
                </a:solidFill>
              </a:rPr>
              <a:t>to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«</a:t>
            </a:r>
            <a:r>
              <a:rPr lang="de-CH" dirty="0" err="1">
                <a:solidFill>
                  <a:srgbClr val="FFFF00"/>
                </a:solidFill>
              </a:rPr>
              <a:t>picture</a:t>
            </a:r>
            <a:r>
              <a:rPr lang="de-CH" dirty="0">
                <a:solidFill>
                  <a:srgbClr val="FFFF00"/>
                </a:solidFill>
              </a:rPr>
              <a:t> of a </a:t>
            </a:r>
            <a:r>
              <a:rPr lang="de-CH" dirty="0" err="1">
                <a:solidFill>
                  <a:srgbClr val="FFFF00"/>
                </a:solidFill>
              </a:rPr>
              <a:t>remedy</a:t>
            </a:r>
            <a:r>
              <a:rPr lang="de-CH" dirty="0">
                <a:solidFill>
                  <a:srgbClr val="FFFF00"/>
                </a:solidFill>
              </a:rPr>
              <a:t>» </a:t>
            </a:r>
            <a:r>
              <a:rPr lang="de-CH" dirty="0" err="1">
                <a:solidFill>
                  <a:srgbClr val="FFFF00"/>
                </a:solidFill>
              </a:rPr>
              <a:t>stored</a:t>
            </a:r>
            <a:r>
              <a:rPr lang="de-CH" dirty="0">
                <a:solidFill>
                  <a:srgbClr val="FFFF00"/>
                </a:solidFill>
              </a:rPr>
              <a:t> in </a:t>
            </a:r>
            <a:r>
              <a:rPr lang="de-CH" dirty="0" err="1">
                <a:solidFill>
                  <a:srgbClr val="FFFF00"/>
                </a:solidFill>
              </a:rPr>
              <a:t>our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brain</a:t>
            </a:r>
            <a:r>
              <a:rPr lang="de-CH" dirty="0"/>
              <a:t>…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334803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A85138C-C535-45C6-9022-363CB202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Case 8: Trigeminus-</a:t>
            </a:r>
            <a:r>
              <a:rPr lang="de-CH" dirty="0" err="1">
                <a:solidFill>
                  <a:srgbClr val="FFFF00"/>
                </a:solidFill>
              </a:rPr>
              <a:t>Neuralgia</a:t>
            </a:r>
            <a:endParaRPr lang="de-CH" dirty="0">
              <a:solidFill>
                <a:srgbClr val="FFFF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550D77F-17A0-409A-A472-49A0F3F7B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Mr. </a:t>
            </a:r>
            <a:r>
              <a:rPr lang="de-CH" dirty="0">
                <a:solidFill>
                  <a:srgbClr val="FFFF00"/>
                </a:solidFill>
              </a:rPr>
              <a:t>Michael G.,</a:t>
            </a:r>
            <a:r>
              <a:rPr lang="de-CH" dirty="0"/>
              <a:t> 73 </a:t>
            </a:r>
            <a:r>
              <a:rPr lang="de-CH" dirty="0" err="1"/>
              <a:t>years</a:t>
            </a:r>
            <a:r>
              <a:rPr lang="de-CH" dirty="0"/>
              <a:t> </a:t>
            </a:r>
            <a:r>
              <a:rPr lang="de-CH" dirty="0" err="1"/>
              <a:t>old</a:t>
            </a:r>
            <a:r>
              <a:rPr lang="de-CH" dirty="0"/>
              <a:t>, </a:t>
            </a:r>
            <a:r>
              <a:rPr lang="de-CH" dirty="0" err="1"/>
              <a:t>comes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our</a:t>
            </a:r>
            <a:r>
              <a:rPr lang="de-CH" dirty="0"/>
              <a:t> </a:t>
            </a:r>
            <a:r>
              <a:rPr lang="de-CH" dirty="0" err="1"/>
              <a:t>practice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frequent </a:t>
            </a:r>
            <a:r>
              <a:rPr lang="de-CH" dirty="0" err="1"/>
              <a:t>attacks</a:t>
            </a:r>
            <a:r>
              <a:rPr lang="de-CH" dirty="0"/>
              <a:t> of violent </a:t>
            </a:r>
            <a:r>
              <a:rPr lang="de-CH" dirty="0" err="1"/>
              <a:t>pain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left</a:t>
            </a:r>
            <a:r>
              <a:rPr lang="de-CH" dirty="0"/>
              <a:t> </a:t>
            </a:r>
            <a:r>
              <a:rPr lang="de-CH" dirty="0" err="1"/>
              <a:t>jaw</a:t>
            </a:r>
            <a:r>
              <a:rPr lang="de-CH" dirty="0"/>
              <a:t> and </a:t>
            </a:r>
            <a:r>
              <a:rPr lang="de-CH" dirty="0" err="1"/>
              <a:t>cheek</a:t>
            </a:r>
            <a:r>
              <a:rPr lang="de-CH" dirty="0"/>
              <a:t>, </a:t>
            </a:r>
            <a:r>
              <a:rPr lang="de-CH" dirty="0" err="1"/>
              <a:t>each</a:t>
            </a:r>
            <a:r>
              <a:rPr lang="de-CH" dirty="0"/>
              <a:t> one of </a:t>
            </a:r>
            <a:r>
              <a:rPr lang="de-CH" dirty="0" err="1"/>
              <a:t>about</a:t>
            </a:r>
            <a:r>
              <a:rPr lang="de-CH" dirty="0"/>
              <a:t> 30 </a:t>
            </a:r>
            <a:r>
              <a:rPr lang="de-CH" dirty="0" err="1"/>
              <a:t>seconds</a:t>
            </a:r>
            <a:r>
              <a:rPr lang="de-CH" dirty="0"/>
              <a:t> </a:t>
            </a:r>
            <a:r>
              <a:rPr lang="de-CH" dirty="0" err="1"/>
              <a:t>duration</a:t>
            </a:r>
            <a:r>
              <a:rPr lang="de-CH" dirty="0"/>
              <a:t>. </a:t>
            </a:r>
            <a:r>
              <a:rPr lang="de-CH" dirty="0" err="1"/>
              <a:t>They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accompanied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jerks</a:t>
            </a:r>
            <a:r>
              <a:rPr lang="de-CH" dirty="0"/>
              <a:t> </a:t>
            </a:r>
            <a:r>
              <a:rPr lang="de-CH" dirty="0" err="1"/>
              <a:t>over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left</a:t>
            </a:r>
            <a:r>
              <a:rPr lang="de-CH" dirty="0"/>
              <a:t> </a:t>
            </a:r>
            <a:r>
              <a:rPr lang="de-CH" dirty="0" err="1"/>
              <a:t>side</a:t>
            </a:r>
            <a:r>
              <a:rPr lang="de-CH" dirty="0"/>
              <a:t> of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face</a:t>
            </a:r>
            <a:r>
              <a:rPr lang="de-CH" dirty="0"/>
              <a:t>. </a:t>
            </a:r>
          </a:p>
          <a:p>
            <a:r>
              <a:rPr lang="de-CH" dirty="0"/>
              <a:t>In </a:t>
            </a:r>
            <a:r>
              <a:rPr lang="de-CH" dirty="0" err="1"/>
              <a:t>addition</a:t>
            </a:r>
            <a:r>
              <a:rPr lang="de-CH" dirty="0"/>
              <a:t> he </a:t>
            </a:r>
            <a:r>
              <a:rPr lang="de-CH" dirty="0" err="1"/>
              <a:t>has</a:t>
            </a:r>
            <a:r>
              <a:rPr lang="de-CH" dirty="0"/>
              <a:t> </a:t>
            </a:r>
            <a:r>
              <a:rPr lang="de-CH" dirty="0" err="1"/>
              <a:t>nosebleeding</a:t>
            </a:r>
            <a:r>
              <a:rPr lang="de-CH" dirty="0"/>
              <a:t> and </a:t>
            </a:r>
            <a:r>
              <a:rPr lang="de-CH" dirty="0" err="1"/>
              <a:t>feels</a:t>
            </a:r>
            <a:r>
              <a:rPr lang="de-CH" dirty="0"/>
              <a:t> </a:t>
            </a:r>
            <a:r>
              <a:rPr lang="de-CH" dirty="0" err="1"/>
              <a:t>extrasystoles</a:t>
            </a:r>
            <a:r>
              <a:rPr lang="de-CH" dirty="0"/>
              <a:t>. Due </a:t>
            </a:r>
            <a:r>
              <a:rPr lang="de-CH" dirty="0" err="1"/>
              <a:t>to</a:t>
            </a:r>
            <a:r>
              <a:rPr lang="de-CH" dirty="0"/>
              <a:t> a </a:t>
            </a:r>
            <a:r>
              <a:rPr lang="de-CH" dirty="0" err="1"/>
              <a:t>previous</a:t>
            </a:r>
            <a:r>
              <a:rPr lang="de-CH" dirty="0"/>
              <a:t> </a:t>
            </a:r>
            <a:r>
              <a:rPr lang="de-CH" dirty="0" err="1"/>
              <a:t>heart</a:t>
            </a:r>
            <a:r>
              <a:rPr lang="de-CH" dirty="0"/>
              <a:t> </a:t>
            </a:r>
            <a:r>
              <a:rPr lang="de-CH" dirty="0" err="1"/>
              <a:t>attack</a:t>
            </a:r>
            <a:r>
              <a:rPr lang="de-CH" dirty="0"/>
              <a:t> and a </a:t>
            </a:r>
            <a:r>
              <a:rPr lang="de-CH" dirty="0" err="1"/>
              <a:t>deep</a:t>
            </a:r>
            <a:r>
              <a:rPr lang="de-CH" dirty="0"/>
              <a:t> </a:t>
            </a:r>
            <a:r>
              <a:rPr lang="de-CH" dirty="0" err="1"/>
              <a:t>vein</a:t>
            </a:r>
            <a:r>
              <a:rPr lang="de-CH" dirty="0"/>
              <a:t> </a:t>
            </a:r>
            <a:r>
              <a:rPr lang="de-CH" dirty="0" err="1"/>
              <a:t>thrombosis</a:t>
            </a:r>
            <a:r>
              <a:rPr lang="de-CH" dirty="0"/>
              <a:t> he </a:t>
            </a:r>
            <a:r>
              <a:rPr lang="de-CH" dirty="0" err="1"/>
              <a:t>takes</a:t>
            </a:r>
            <a:r>
              <a:rPr lang="de-CH" dirty="0"/>
              <a:t> an </a:t>
            </a:r>
            <a:r>
              <a:rPr lang="de-CH" dirty="0" err="1"/>
              <a:t>anticoagulant</a:t>
            </a:r>
            <a:r>
              <a:rPr lang="de-CH" dirty="0"/>
              <a:t>. </a:t>
            </a:r>
            <a:r>
              <a:rPr lang="de-CH" dirty="0" err="1"/>
              <a:t>Now</a:t>
            </a:r>
            <a:r>
              <a:rPr lang="de-CH" dirty="0"/>
              <a:t> he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afraid</a:t>
            </a:r>
            <a:r>
              <a:rPr lang="de-CH" dirty="0"/>
              <a:t> </a:t>
            </a:r>
            <a:r>
              <a:rPr lang="de-CH" dirty="0" err="1"/>
              <a:t>that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have</a:t>
            </a:r>
            <a:r>
              <a:rPr lang="de-CH" dirty="0"/>
              <a:t> </a:t>
            </a:r>
            <a:r>
              <a:rPr lang="de-CH" dirty="0" err="1"/>
              <a:t>something</a:t>
            </a:r>
            <a:r>
              <a:rPr lang="de-CH" dirty="0"/>
              <a:t> </a:t>
            </a:r>
            <a:r>
              <a:rPr lang="de-CH" dirty="0" err="1"/>
              <a:t>serious</a:t>
            </a:r>
            <a:r>
              <a:rPr lang="de-C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14651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326C029-B333-46E1-B5C4-AE6FE1A7A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Checklist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B08172BC-CDCE-4044-9138-3AA33D76DC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CH" dirty="0">
                <a:solidFill>
                  <a:srgbClr val="FFFF00"/>
                </a:solidFill>
              </a:rPr>
              <a:t>Trigeminus </a:t>
            </a:r>
            <a:r>
              <a:rPr lang="de-CH" dirty="0" err="1">
                <a:solidFill>
                  <a:srgbClr val="FFFF00"/>
                </a:solidFill>
              </a:rPr>
              <a:t>Neuralgia</a:t>
            </a:r>
            <a:endParaRPr lang="de-CH" dirty="0">
              <a:solidFill>
                <a:srgbClr val="FFFF00"/>
              </a:solidFill>
            </a:endParaRPr>
          </a:p>
          <a:p>
            <a:r>
              <a:rPr lang="de-CH" dirty="0"/>
              <a:t>Oppressive </a:t>
            </a:r>
            <a:r>
              <a:rPr lang="de-CH" dirty="0" err="1"/>
              <a:t>pain</a:t>
            </a:r>
            <a:endParaRPr lang="de-CH" dirty="0"/>
          </a:p>
          <a:p>
            <a:r>
              <a:rPr lang="de-CH" dirty="0" err="1"/>
              <a:t>Jerks</a:t>
            </a:r>
            <a:endParaRPr lang="de-CH" dirty="0"/>
          </a:p>
          <a:p>
            <a:r>
              <a:rPr lang="de-CH" dirty="0"/>
              <a:t>&lt; </a:t>
            </a:r>
            <a:r>
              <a:rPr lang="de-CH" dirty="0" err="1"/>
              <a:t>Draft</a:t>
            </a:r>
            <a:endParaRPr lang="de-CH" dirty="0"/>
          </a:p>
          <a:p>
            <a:r>
              <a:rPr lang="de-CH" dirty="0"/>
              <a:t>&lt; </a:t>
            </a:r>
            <a:r>
              <a:rPr lang="de-CH" dirty="0" err="1"/>
              <a:t>During</a:t>
            </a:r>
            <a:r>
              <a:rPr lang="de-CH" dirty="0"/>
              <a:t> </a:t>
            </a:r>
            <a:r>
              <a:rPr lang="de-CH" dirty="0" err="1"/>
              <a:t>sleep</a:t>
            </a:r>
            <a:r>
              <a:rPr lang="de-CH" dirty="0"/>
              <a:t>-P</a:t>
            </a:r>
          </a:p>
          <a:p>
            <a:r>
              <a:rPr lang="de-CH" dirty="0"/>
              <a:t>&lt; Cold in general-P</a:t>
            </a:r>
          </a:p>
          <a:p>
            <a:r>
              <a:rPr lang="de-CH" dirty="0"/>
              <a:t>&lt; Cold, </a:t>
            </a:r>
            <a:r>
              <a:rPr lang="de-CH" dirty="0" err="1"/>
              <a:t>becoming</a:t>
            </a:r>
            <a:r>
              <a:rPr lang="de-CH" dirty="0"/>
              <a:t> </a:t>
            </a:r>
            <a:r>
              <a:rPr lang="de-CH" dirty="0" err="1"/>
              <a:t>cold</a:t>
            </a:r>
            <a:r>
              <a:rPr lang="de-CH" dirty="0"/>
              <a:t>-P</a:t>
            </a:r>
          </a:p>
          <a:p>
            <a:r>
              <a:rPr lang="de-CH" dirty="0"/>
              <a:t>&lt; Touch-P</a:t>
            </a:r>
          </a:p>
          <a:p>
            <a:r>
              <a:rPr lang="de-CH" dirty="0"/>
              <a:t>&lt; </a:t>
            </a:r>
            <a:r>
              <a:rPr lang="de-CH" dirty="0" err="1"/>
              <a:t>Pressure</a:t>
            </a:r>
            <a:r>
              <a:rPr lang="de-CH" dirty="0"/>
              <a:t>-P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566CBC68-8F11-4564-A5A9-AFD933BA2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9247"/>
            <a:ext cx="5405034" cy="3867716"/>
          </a:xfrm>
        </p:spPr>
        <p:txBody>
          <a:bodyPr>
            <a:normAutofit lnSpcReduction="10000"/>
          </a:bodyPr>
          <a:lstStyle/>
          <a:p>
            <a:r>
              <a:rPr lang="de-CH" dirty="0"/>
              <a:t>&gt; </a:t>
            </a:r>
            <a:r>
              <a:rPr lang="de-CH" dirty="0" err="1"/>
              <a:t>Warmly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wrapping</a:t>
            </a:r>
            <a:r>
              <a:rPr lang="de-CH" dirty="0"/>
              <a:t> </a:t>
            </a:r>
            <a:r>
              <a:rPr lang="de-CH" dirty="0" err="1"/>
              <a:t>up</a:t>
            </a:r>
            <a:r>
              <a:rPr lang="de-CH" dirty="0"/>
              <a:t>-P</a:t>
            </a:r>
          </a:p>
          <a:p>
            <a:r>
              <a:rPr lang="de-CH" dirty="0"/>
              <a:t> &gt; </a:t>
            </a:r>
            <a:r>
              <a:rPr lang="de-CH" dirty="0" err="1"/>
              <a:t>Lying</a:t>
            </a:r>
            <a:r>
              <a:rPr lang="de-CH" dirty="0"/>
              <a:t> on </a:t>
            </a:r>
            <a:r>
              <a:rPr lang="de-CH" dirty="0" err="1"/>
              <a:t>painful</a:t>
            </a:r>
            <a:r>
              <a:rPr lang="de-CH" dirty="0"/>
              <a:t> </a:t>
            </a:r>
            <a:r>
              <a:rPr lang="de-CH" dirty="0" err="1"/>
              <a:t>side</a:t>
            </a:r>
            <a:r>
              <a:rPr lang="de-CH" dirty="0"/>
              <a:t>-P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>
                <a:solidFill>
                  <a:srgbClr val="FFFF00"/>
                </a:solidFill>
              </a:rPr>
              <a:t>Additional </a:t>
            </a:r>
            <a:r>
              <a:rPr lang="de-CH" dirty="0" err="1">
                <a:solidFill>
                  <a:srgbClr val="FFFF00"/>
                </a:solidFill>
              </a:rPr>
              <a:t>symptoms</a:t>
            </a:r>
            <a:endParaRPr lang="de-CH" dirty="0">
              <a:solidFill>
                <a:srgbClr val="FFFF00"/>
              </a:solidFill>
            </a:endParaRPr>
          </a:p>
          <a:p>
            <a:r>
              <a:rPr lang="de-CH" dirty="0" err="1"/>
              <a:t>Nosebleeding</a:t>
            </a:r>
            <a:endParaRPr lang="de-CH" dirty="0"/>
          </a:p>
          <a:p>
            <a:r>
              <a:rPr lang="de-CH" dirty="0" err="1"/>
              <a:t>Extrasystoles</a:t>
            </a:r>
            <a:r>
              <a:rPr lang="de-CH" dirty="0"/>
              <a:t> (</a:t>
            </a:r>
            <a:r>
              <a:rPr lang="de-CH" dirty="0" err="1"/>
              <a:t>irregular</a:t>
            </a:r>
            <a:r>
              <a:rPr lang="de-CH" dirty="0"/>
              <a:t> pulse)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501770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341F526E-246A-456F-A78C-AE7945D43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788D640E-8C2D-43B1-898F-4B1A01326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37" t="20375" r="32933" b="20144"/>
          <a:stretch/>
        </p:blipFill>
        <p:spPr>
          <a:xfrm>
            <a:off x="356461" y="0"/>
            <a:ext cx="11479078" cy="684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650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35E51B35-86DB-429C-8858-C76EBE7C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00"/>
                </a:solidFill>
              </a:rPr>
              <a:t>MM-</a:t>
            </a:r>
            <a:r>
              <a:rPr lang="de-CH" dirty="0" err="1">
                <a:solidFill>
                  <a:srgbClr val="FFFF00"/>
                </a:solidFill>
              </a:rPr>
              <a:t>Comparison</a:t>
            </a:r>
            <a:r>
              <a:rPr lang="de-CH" dirty="0">
                <a:solidFill>
                  <a:srgbClr val="FFFF00"/>
                </a:solidFill>
              </a:rPr>
              <a:t> (GS)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372FA022-8696-4A7C-B400-15CB7D8A0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57603"/>
          </a:xfrm>
        </p:spPr>
        <p:txBody>
          <a:bodyPr>
            <a:noAutofit/>
          </a:bodyPr>
          <a:lstStyle/>
          <a:p>
            <a:r>
              <a:rPr lang="de-CH" sz="2800" b="0" dirty="0">
                <a:solidFill>
                  <a:srgbClr val="FFFF00"/>
                </a:solidFill>
              </a:rPr>
              <a:t>Sepia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33C4ABFE-268F-4B8D-AEDA-10B4750DF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8765"/>
            <a:ext cx="5157787" cy="4354110"/>
          </a:xfrm>
        </p:spPr>
        <p:txBody>
          <a:bodyPr>
            <a:noAutofit/>
          </a:bodyPr>
          <a:lstStyle/>
          <a:p>
            <a:r>
              <a:rPr lang="de-CH" sz="2400" i="1" dirty="0" err="1"/>
              <a:t>Paroxysms</a:t>
            </a:r>
            <a:r>
              <a:rPr lang="de-CH" sz="2400" i="1" dirty="0"/>
              <a:t> of </a:t>
            </a:r>
            <a:r>
              <a:rPr lang="de-CH" sz="2400" i="1" dirty="0" err="1"/>
              <a:t>facial</a:t>
            </a:r>
            <a:r>
              <a:rPr lang="de-CH" sz="2400" i="1" dirty="0"/>
              <a:t> </a:t>
            </a:r>
            <a:r>
              <a:rPr lang="de-CH" sz="2400" i="1" dirty="0" err="1"/>
              <a:t>neuralgia</a:t>
            </a:r>
            <a:r>
              <a:rPr lang="de-CH" sz="2400" i="1" dirty="0"/>
              <a:t> </a:t>
            </a:r>
            <a:r>
              <a:rPr lang="de-CH" sz="2400" i="1" dirty="0" err="1"/>
              <a:t>brought</a:t>
            </a:r>
            <a:r>
              <a:rPr lang="de-CH" sz="2400" i="1" dirty="0"/>
              <a:t> out </a:t>
            </a:r>
            <a:r>
              <a:rPr lang="de-CH" sz="2400" i="1" dirty="0" err="1"/>
              <a:t>by</a:t>
            </a:r>
            <a:r>
              <a:rPr lang="de-CH" sz="2400" i="1" dirty="0"/>
              <a:t> </a:t>
            </a:r>
            <a:r>
              <a:rPr lang="de-CH" sz="2400" i="1" dirty="0" err="1"/>
              <a:t>riding</a:t>
            </a:r>
            <a:r>
              <a:rPr lang="de-CH" sz="2400" i="1" dirty="0"/>
              <a:t> in wind and </a:t>
            </a:r>
            <a:r>
              <a:rPr lang="de-CH" sz="2400" i="1" dirty="0" err="1"/>
              <a:t>from</a:t>
            </a:r>
            <a:r>
              <a:rPr lang="de-CH" sz="2400" i="1" dirty="0"/>
              <a:t> </a:t>
            </a:r>
            <a:r>
              <a:rPr lang="de-CH" sz="2400" i="1" dirty="0" err="1"/>
              <a:t>exitement</a:t>
            </a:r>
            <a:r>
              <a:rPr lang="de-CH" sz="2400" i="1" dirty="0"/>
              <a:t>, &gt; </a:t>
            </a:r>
            <a:r>
              <a:rPr lang="de-CH" sz="2400" i="1" dirty="0" err="1"/>
              <a:t>from</a:t>
            </a:r>
            <a:r>
              <a:rPr lang="de-CH" sz="2400" i="1" dirty="0"/>
              <a:t> </a:t>
            </a:r>
            <a:r>
              <a:rPr lang="de-CH" sz="2400" i="1" dirty="0" err="1"/>
              <a:t>pressure</a:t>
            </a:r>
            <a:r>
              <a:rPr lang="de-CH" sz="2400" i="1" dirty="0"/>
              <a:t>, </a:t>
            </a:r>
            <a:r>
              <a:rPr lang="de-CH" sz="2400" i="1" dirty="0" err="1"/>
              <a:t>beeing</a:t>
            </a:r>
            <a:r>
              <a:rPr lang="de-CH" sz="2400" i="1" dirty="0"/>
              <a:t> in a warm </a:t>
            </a:r>
            <a:r>
              <a:rPr lang="de-CH" sz="2400" i="1" dirty="0" err="1"/>
              <a:t>room</a:t>
            </a:r>
            <a:r>
              <a:rPr lang="de-CH" sz="2400" i="1" dirty="0"/>
              <a:t> and </a:t>
            </a:r>
            <a:r>
              <a:rPr lang="de-CH" sz="2400" i="1" dirty="0" err="1"/>
              <a:t>lying</a:t>
            </a:r>
            <a:r>
              <a:rPr lang="de-CH" sz="2400" i="1" dirty="0"/>
              <a:t> </a:t>
            </a:r>
            <a:r>
              <a:rPr lang="de-CH" sz="2400" i="1" dirty="0" err="1"/>
              <a:t>quiet</a:t>
            </a:r>
            <a:r>
              <a:rPr lang="de-CH" sz="2400" i="1" dirty="0"/>
              <a:t>.</a:t>
            </a:r>
          </a:p>
          <a:p>
            <a:r>
              <a:rPr lang="de-CH" sz="2400" i="1" dirty="0" err="1"/>
              <a:t>Neuralgic</a:t>
            </a:r>
            <a:r>
              <a:rPr lang="de-CH" sz="2400" i="1" dirty="0"/>
              <a:t> </a:t>
            </a:r>
            <a:r>
              <a:rPr lang="de-CH" sz="2400" i="1" dirty="0" err="1"/>
              <a:t>pains</a:t>
            </a:r>
            <a:r>
              <a:rPr lang="de-CH" sz="2400" i="1" dirty="0"/>
              <a:t> </a:t>
            </a:r>
            <a:r>
              <a:rPr lang="de-CH" sz="2400" i="1" dirty="0" err="1"/>
              <a:t>begin</a:t>
            </a:r>
            <a:r>
              <a:rPr lang="de-CH" sz="2400" i="1" dirty="0"/>
              <a:t> in </a:t>
            </a:r>
            <a:r>
              <a:rPr lang="de-CH" sz="2400" i="1" dirty="0" err="1"/>
              <a:t>left</a:t>
            </a:r>
            <a:r>
              <a:rPr lang="de-CH" sz="2400" i="1" dirty="0"/>
              <a:t> temple and </a:t>
            </a:r>
            <a:r>
              <a:rPr lang="de-CH" sz="2400" i="1" dirty="0" err="1"/>
              <a:t>runn</a:t>
            </a:r>
            <a:r>
              <a:rPr lang="de-CH" sz="2400" i="1" dirty="0"/>
              <a:t> </a:t>
            </a:r>
            <a:r>
              <a:rPr lang="de-CH" sz="2400" i="1" dirty="0" err="1"/>
              <a:t>over</a:t>
            </a:r>
            <a:r>
              <a:rPr lang="de-CH" sz="2400" i="1" dirty="0"/>
              <a:t> </a:t>
            </a:r>
            <a:r>
              <a:rPr lang="de-CH" sz="2400" i="1" dirty="0" err="1"/>
              <a:t>left</a:t>
            </a:r>
            <a:r>
              <a:rPr lang="de-CH" sz="2400" i="1" dirty="0"/>
              <a:t> </a:t>
            </a:r>
            <a:r>
              <a:rPr lang="de-CH" sz="2400" i="1" dirty="0" err="1"/>
              <a:t>side</a:t>
            </a:r>
            <a:r>
              <a:rPr lang="de-CH" sz="2400" i="1" dirty="0"/>
              <a:t> of </a:t>
            </a:r>
            <a:r>
              <a:rPr lang="de-CH" sz="2400" i="1" dirty="0" err="1"/>
              <a:t>face</a:t>
            </a:r>
            <a:r>
              <a:rPr lang="de-CH" sz="2400" i="1" dirty="0"/>
              <a:t> and  </a:t>
            </a:r>
            <a:r>
              <a:rPr lang="de-CH" sz="2400" i="1" dirty="0" err="1"/>
              <a:t>jaw</a:t>
            </a:r>
            <a:r>
              <a:rPr lang="de-CH" sz="2400" i="1" dirty="0"/>
              <a:t>.</a:t>
            </a:r>
          </a:p>
          <a:p>
            <a:r>
              <a:rPr lang="de-CH" sz="2400" i="1" dirty="0" err="1"/>
              <a:t>Jerking</a:t>
            </a:r>
            <a:r>
              <a:rPr lang="de-CH" sz="2400" i="1" dirty="0"/>
              <a:t> </a:t>
            </a:r>
            <a:r>
              <a:rPr lang="de-CH" sz="2400" i="1" dirty="0" err="1"/>
              <a:t>muscles</a:t>
            </a:r>
            <a:r>
              <a:rPr lang="de-CH" sz="2400" i="1" dirty="0"/>
              <a:t> of </a:t>
            </a:r>
            <a:r>
              <a:rPr lang="de-CH" sz="2400" i="1" dirty="0" err="1"/>
              <a:t>face</a:t>
            </a:r>
            <a:r>
              <a:rPr lang="de-CH" sz="2400" i="1" dirty="0"/>
              <a:t> </a:t>
            </a:r>
            <a:r>
              <a:rPr lang="de-CH" sz="2400" i="1" dirty="0" err="1"/>
              <a:t>when</a:t>
            </a:r>
            <a:r>
              <a:rPr lang="de-CH" sz="2400" i="1" dirty="0"/>
              <a:t> </a:t>
            </a:r>
            <a:r>
              <a:rPr lang="de-CH" sz="2400" i="1" dirty="0" err="1"/>
              <a:t>talking</a:t>
            </a:r>
            <a:r>
              <a:rPr lang="de-CH" sz="2400" i="1" dirty="0"/>
              <a:t>.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59A7099D-9A93-4D92-8481-BBB918827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94846"/>
            <a:ext cx="5183188" cy="743919"/>
          </a:xfrm>
        </p:spPr>
        <p:txBody>
          <a:bodyPr>
            <a:normAutofit/>
          </a:bodyPr>
          <a:lstStyle/>
          <a:p>
            <a:r>
              <a:rPr lang="de-CH" sz="2800" b="0" dirty="0">
                <a:solidFill>
                  <a:srgbClr val="FFFF00"/>
                </a:solidFill>
              </a:rPr>
              <a:t>Belladonna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xmlns="" id="{539A2BF4-9BE3-4F75-98B0-DF6653792B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8765"/>
            <a:ext cx="5183188" cy="4050898"/>
          </a:xfrm>
        </p:spPr>
        <p:txBody>
          <a:bodyPr>
            <a:normAutofit/>
          </a:bodyPr>
          <a:lstStyle/>
          <a:p>
            <a:r>
              <a:rPr lang="de-CH" sz="2400" i="1" dirty="0" err="1"/>
              <a:t>Neuralgic</a:t>
            </a:r>
            <a:r>
              <a:rPr lang="de-CH" sz="2400" i="1" dirty="0"/>
              <a:t> </a:t>
            </a:r>
            <a:r>
              <a:rPr lang="de-CH" sz="2400" i="1" dirty="0" err="1"/>
              <a:t>pains</a:t>
            </a:r>
            <a:r>
              <a:rPr lang="de-CH" sz="2400" i="1" dirty="0"/>
              <a:t> </a:t>
            </a:r>
            <a:r>
              <a:rPr lang="de-CH" sz="2400" i="1" dirty="0" err="1"/>
              <a:t>commencing</a:t>
            </a:r>
            <a:r>
              <a:rPr lang="de-CH" sz="2400" i="1" dirty="0"/>
              <a:t> </a:t>
            </a:r>
            <a:r>
              <a:rPr lang="de-CH" sz="2400" i="1" dirty="0" err="1"/>
              <a:t>under</a:t>
            </a:r>
            <a:r>
              <a:rPr lang="de-CH" sz="2400" i="1" dirty="0"/>
              <a:t> </a:t>
            </a:r>
            <a:r>
              <a:rPr lang="de-CH" sz="2400" i="1" dirty="0" err="1"/>
              <a:t>left</a:t>
            </a:r>
            <a:r>
              <a:rPr lang="de-CH" sz="2400" i="1" dirty="0"/>
              <a:t> </a:t>
            </a:r>
            <a:r>
              <a:rPr lang="de-CH" sz="2400" i="1" dirty="0" err="1"/>
              <a:t>orbit</a:t>
            </a:r>
            <a:r>
              <a:rPr lang="de-CH" sz="2400" i="1" dirty="0"/>
              <a:t> and </a:t>
            </a:r>
            <a:r>
              <a:rPr lang="de-CH" sz="2400" i="1" dirty="0" err="1"/>
              <a:t>running</a:t>
            </a:r>
            <a:r>
              <a:rPr lang="de-CH" sz="2400" i="1" dirty="0"/>
              <a:t> back </a:t>
            </a:r>
            <a:r>
              <a:rPr lang="de-CH" sz="2400" i="1" dirty="0" err="1"/>
              <a:t>to</a:t>
            </a:r>
            <a:r>
              <a:rPr lang="de-CH" sz="2400" i="1" dirty="0"/>
              <a:t> </a:t>
            </a:r>
            <a:r>
              <a:rPr lang="de-CH" sz="2400" i="1" dirty="0" err="1"/>
              <a:t>ear</a:t>
            </a:r>
            <a:r>
              <a:rPr lang="de-CH" sz="2400" i="1" dirty="0"/>
              <a:t>, &lt; </a:t>
            </a:r>
            <a:r>
              <a:rPr lang="de-CH" sz="2400" i="1" dirty="0" err="1"/>
              <a:t>from</a:t>
            </a:r>
            <a:r>
              <a:rPr lang="de-CH" sz="2400" i="1" dirty="0"/>
              <a:t> </a:t>
            </a:r>
            <a:r>
              <a:rPr lang="de-CH" sz="2400" i="1" dirty="0" err="1"/>
              <a:t>touch</a:t>
            </a:r>
            <a:r>
              <a:rPr lang="de-CH" sz="2400" i="1" dirty="0"/>
              <a:t> and </a:t>
            </a:r>
            <a:r>
              <a:rPr lang="de-CH" sz="2400" i="1" dirty="0" err="1"/>
              <a:t>motion</a:t>
            </a:r>
            <a:r>
              <a:rPr lang="de-CH" sz="2400" i="1" dirty="0"/>
              <a:t>.</a:t>
            </a:r>
          </a:p>
          <a:p>
            <a:r>
              <a:rPr lang="de-CH" sz="2400" i="1" dirty="0" err="1"/>
              <a:t>Twitching</a:t>
            </a:r>
            <a:r>
              <a:rPr lang="de-CH" sz="2400" i="1" dirty="0"/>
              <a:t> of </a:t>
            </a:r>
            <a:r>
              <a:rPr lang="de-CH" sz="2400" i="1" dirty="0" err="1"/>
              <a:t>facial</a:t>
            </a:r>
            <a:r>
              <a:rPr lang="de-CH" sz="2400" i="1" dirty="0"/>
              <a:t> </a:t>
            </a:r>
            <a:r>
              <a:rPr lang="de-CH" sz="2400" i="1" dirty="0" err="1"/>
              <a:t>muscles</a:t>
            </a:r>
            <a:r>
              <a:rPr lang="de-CH" sz="2400" i="1" dirty="0"/>
              <a:t>.</a:t>
            </a:r>
          </a:p>
          <a:p>
            <a:pPr marL="0" indent="0">
              <a:buNone/>
            </a:pPr>
            <a:r>
              <a:rPr lang="de-CH" sz="2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16021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xmlns="" id="{50B9C511-3FE0-4C9F-827A-DA3B5575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xmlns="" id="{46A86DC1-ED55-4AA0-998E-3D19C83B2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pPr marL="0" indent="0" algn="ctr">
              <a:buNone/>
            </a:pPr>
            <a:r>
              <a:rPr lang="de-CH" dirty="0" err="1">
                <a:solidFill>
                  <a:srgbClr val="FFFF00"/>
                </a:solidFill>
              </a:rPr>
              <a:t>Which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remedy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corresponds</a:t>
            </a:r>
            <a:r>
              <a:rPr lang="de-CH" dirty="0">
                <a:solidFill>
                  <a:srgbClr val="FFFF00"/>
                </a:solidFill>
              </a:rPr>
              <a:t> in </a:t>
            </a:r>
            <a:r>
              <a:rPr lang="de-CH" dirty="0" err="1">
                <a:solidFill>
                  <a:srgbClr val="FFFF00"/>
                </a:solidFill>
              </a:rPr>
              <a:t>his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genius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most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probably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to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the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patients</a:t>
            </a:r>
            <a:r>
              <a:rPr lang="de-CH" dirty="0">
                <a:solidFill>
                  <a:srgbClr val="FFFF00"/>
                </a:solidFill>
              </a:rPr>
              <a:t> </a:t>
            </a:r>
            <a:r>
              <a:rPr lang="de-CH" dirty="0" err="1">
                <a:solidFill>
                  <a:srgbClr val="FFFF00"/>
                </a:solidFill>
              </a:rPr>
              <a:t>symptoms</a:t>
            </a:r>
            <a:r>
              <a:rPr lang="de-CH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80176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84260AA-1F5E-4174-9B2A-8B06AF76E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ECC5FBEB-AE20-45D6-AA97-664CD1FB2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11" y="365125"/>
            <a:ext cx="6084749" cy="6090834"/>
          </a:xfrm>
        </p:spPr>
      </p:pic>
    </p:spTree>
    <p:extLst>
      <p:ext uri="{BB962C8B-B14F-4D97-AF65-F5344CB8AC3E}">
        <p14:creationId xmlns:p14="http://schemas.microsoft.com/office/powerpoint/2010/main" val="3587030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4367</Words>
  <Application>Microsoft Macintosh PowerPoint</Application>
  <PresentationFormat>Benutzerdefiniert</PresentationFormat>
  <Paragraphs>556</Paragraphs>
  <Slides>103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103</vt:i4>
      </vt:variant>
    </vt:vector>
  </HeadingPairs>
  <TitlesOfParts>
    <vt:vector size="105" baseType="lpstr">
      <vt:lpstr>Office Theme</vt:lpstr>
      <vt:lpstr>Acrobat Document</vt:lpstr>
      <vt:lpstr>Polarity Analysis Module 4 Neurology  </vt:lpstr>
      <vt:lpstr>Contents</vt:lpstr>
      <vt:lpstr>The Neurologically Conspicuous Infant </vt:lpstr>
      <vt:lpstr>Case 1: Delayed Psychomotor Development</vt:lpstr>
      <vt:lpstr>PowerPoint-Präsentation</vt:lpstr>
      <vt:lpstr>PowerPoint-Präsentation</vt:lpstr>
      <vt:lpstr>PM-Development at 7 Months</vt:lpstr>
      <vt:lpstr>Examination with 7 Months</vt:lpstr>
      <vt:lpstr>Diagnoses</vt:lpstr>
      <vt:lpstr>Checkliste for Perception Disorders</vt:lpstr>
      <vt:lpstr>Repertorisation - Procedure</vt:lpstr>
      <vt:lpstr>PowerPoint-Präsentation</vt:lpstr>
      <vt:lpstr>Interpretation</vt:lpstr>
      <vt:lpstr>PowerPoint-Präsentation</vt:lpstr>
      <vt:lpstr>Remedy and Progress</vt:lpstr>
      <vt:lpstr>Further Progress</vt:lpstr>
      <vt:lpstr>Comment</vt:lpstr>
      <vt:lpstr>Epilepsies – Classification 2009</vt:lpstr>
      <vt:lpstr>Homeopathy in Epilepsy</vt:lpstr>
      <vt:lpstr>Case 2: Lennox Syndrome </vt:lpstr>
      <vt:lpstr>Hypsarrhythmia in WEST-Syndrome</vt:lpstr>
      <vt:lpstr>PowerPoint-Präsentation</vt:lpstr>
      <vt:lpstr>PowerPoint-Präsentation</vt:lpstr>
      <vt:lpstr>Examination with 3 Years</vt:lpstr>
      <vt:lpstr>Checklist</vt:lpstr>
      <vt:lpstr>PowerPoint-Präsentation</vt:lpstr>
      <vt:lpstr>Interpretation</vt:lpstr>
      <vt:lpstr>Materia medica-Comparison for Belladonna (GS)</vt:lpstr>
      <vt:lpstr>PowerPoint-Präsentation</vt:lpstr>
      <vt:lpstr>Mittelgabe und Verlauf</vt:lpstr>
      <vt:lpstr>The next EEG after 10 weeks is normal</vt:lpstr>
      <vt:lpstr>Further Progress</vt:lpstr>
      <vt:lpstr>Comment</vt:lpstr>
      <vt:lpstr>Case 3: Muscular Dystrophy, Complications</vt:lpstr>
      <vt:lpstr>Gower sign</vt:lpstr>
      <vt:lpstr>PowerPoint-Präsentation</vt:lpstr>
      <vt:lpstr>Checklist</vt:lpstr>
      <vt:lpstr>How to proceed?</vt:lpstr>
      <vt:lpstr>Hering: Most recent Symptoms</vt:lpstr>
      <vt:lpstr>PowerPoint-Präsentation</vt:lpstr>
      <vt:lpstr>PowerPoint-Präsentation</vt:lpstr>
      <vt:lpstr>PowerPoint-Präsentation</vt:lpstr>
      <vt:lpstr>MM-Comparison for Carbo animalis (GS)</vt:lpstr>
      <vt:lpstr>Remedy and Progress</vt:lpstr>
      <vt:lpstr>PowerPoint-Präsentation</vt:lpstr>
      <vt:lpstr>Comment</vt:lpstr>
      <vt:lpstr>Fall 4: Recurrent Whiplash Injury</vt:lpstr>
      <vt:lpstr>Verletzungsmechanismus</vt:lpstr>
      <vt:lpstr>Checklist</vt:lpstr>
      <vt:lpstr>Procedure</vt:lpstr>
      <vt:lpstr>PowerPoint-Präsentation</vt:lpstr>
      <vt:lpstr>PowerPoint-Präsentation</vt:lpstr>
      <vt:lpstr>PowerPoint-Präsentation</vt:lpstr>
      <vt:lpstr>MM-Comparison for Zincum (GS)</vt:lpstr>
      <vt:lpstr>Remedy and Progress</vt:lpstr>
      <vt:lpstr>Comment</vt:lpstr>
      <vt:lpstr>Fall 5:Ataxic-dyskinetic cerebellar Disease</vt:lpstr>
      <vt:lpstr>PowerPoint-Präsentation</vt:lpstr>
      <vt:lpstr>Checklist</vt:lpstr>
      <vt:lpstr>Procedure</vt:lpstr>
      <vt:lpstr>PowerPoint-Präsentation</vt:lpstr>
      <vt:lpstr>PowerPoint-Präsentation</vt:lpstr>
      <vt:lpstr>MM-Comparison (GS)</vt:lpstr>
      <vt:lpstr>        </vt:lpstr>
      <vt:lpstr>Remedy and Progress</vt:lpstr>
      <vt:lpstr>PowerPoint-Präsentation</vt:lpstr>
      <vt:lpstr>Further Progress</vt:lpstr>
      <vt:lpstr>PowerPoint-Präsentation</vt:lpstr>
      <vt:lpstr> </vt:lpstr>
      <vt:lpstr>Case 6: Paraparesis of the Legs</vt:lpstr>
      <vt:lpstr>Diagnosis: Conversion Syndrome</vt:lpstr>
      <vt:lpstr>Findings</vt:lpstr>
      <vt:lpstr>Checklist</vt:lpstr>
      <vt:lpstr>Procedure</vt:lpstr>
      <vt:lpstr>PowerPoint-Präsentation</vt:lpstr>
      <vt:lpstr>MM-Comparison for Bryonia (GS)</vt:lpstr>
      <vt:lpstr>PowerPoint-Präsentation</vt:lpstr>
      <vt:lpstr>Remedy and Progress</vt:lpstr>
      <vt:lpstr>Comment</vt:lpstr>
      <vt:lpstr>Fall 7: Carpal Tunnel Syndrome</vt:lpstr>
      <vt:lpstr>Checklist</vt:lpstr>
      <vt:lpstr>PowerPoint-Präsentation</vt:lpstr>
      <vt:lpstr>Interpretation</vt:lpstr>
      <vt:lpstr>What is the value of the sensations?</vt:lpstr>
      <vt:lpstr>PowerPoint-Präsentation</vt:lpstr>
      <vt:lpstr>Effect of Sensations</vt:lpstr>
      <vt:lpstr>Materia medica-Comparison (GS)</vt:lpstr>
      <vt:lpstr>Materia medica-Comparison (GS)</vt:lpstr>
      <vt:lpstr>PowerPoint-Präsentation</vt:lpstr>
      <vt:lpstr>Remedy and Progress</vt:lpstr>
      <vt:lpstr>PowerPoint-Präsentation</vt:lpstr>
      <vt:lpstr>Further Progress</vt:lpstr>
      <vt:lpstr>Comment</vt:lpstr>
      <vt:lpstr>Case 8: Trigeminus-Neuralgia</vt:lpstr>
      <vt:lpstr>Checklist</vt:lpstr>
      <vt:lpstr>PowerPoint-Präsentation</vt:lpstr>
      <vt:lpstr>MM-Comparison (GS)</vt:lpstr>
      <vt:lpstr>PowerPoint-Präsentation</vt:lpstr>
      <vt:lpstr>PowerPoint-Präsentation</vt:lpstr>
      <vt:lpstr>Mittelgabe und Verlauf</vt:lpstr>
      <vt:lpstr>Comment</vt:lpstr>
      <vt:lpstr>Further Literature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Polaritätsanalyse Modul 11 Neurologie</dc:title>
  <dc:creator>Frei</dc:creator>
  <cp:lastModifiedBy>Frei</cp:lastModifiedBy>
  <cp:revision>272</cp:revision>
  <cp:lastPrinted>2018-03-15T15:26:38Z</cp:lastPrinted>
  <dcterms:created xsi:type="dcterms:W3CDTF">2017-11-27T10:34:56Z</dcterms:created>
  <dcterms:modified xsi:type="dcterms:W3CDTF">2018-04-19T07:40:44Z</dcterms:modified>
</cp:coreProperties>
</file>